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1.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bar"/>
        <c:grouping val="clustered"/>
        <c:varyColors val="0"/>
        <c:ser>
          <c:idx val="0"/>
          <c:order val="0"/>
          <c:tx>
            <c:strRef>
              <c:f>Sheet1!$B$1</c:f>
              <c:strCache>
                <c:ptCount val="1"/>
                <c:pt idx="0">
                  <c:v>CY24 (₹ cr)</c:v>
                </c:pt>
              </c:strCache>
            </c:strRef>
          </c:tx>
          <c:spPr>
            <a:solidFill>
              <a:srgbClr val="B85042"/>
            </a:solidFill>
            <a:effectLst/>
          </c:spPr>
          <c:invertIfNegative val="0"/>
          <c:dLbls>
            <c:numFmt formatCode="#,##0" sourceLinked="0"/>
            <c:txPr>
              <a:bodyPr/>
              <a:lstStyle/>
              <a:p>
                <a:pPr>
                  <a:defRPr b="0" i="0" strike="noStrike" sz="1100" u="none">
                    <a:solidFill>
                      <a:srgbClr val="2D2A26"/>
                    </a:solidFill>
                    <a:latin typeface="Calibri"/>
                  </a:defRPr>
                </a:pPr>
              </a:p>
            </c:txPr>
            <c:showLegendKey val="0"/>
            <c:showVal val="1"/>
            <c:showCatName val="0"/>
            <c:showSerName val="0"/>
            <c:showPercent val="0"/>
            <c:showBubbleSize val="0"/>
            <c:showLeaderLines val="0"/>
          </c:dLbls>
          <c:cat>
            <c:multiLvlStrRef>
              <c:f>Sheet1!$A$2:$A$5</c:f>
              <c:multiLvlStrCache>
                <c:ptCount val="4"/>
                <c:lvl>
                  <c:pt idx="0">
                    <c:v>Accessories</c:v>
                  </c:pt>
                  <c:pt idx="1">
                    <c:v>Services</c:v>
                  </c:pt>
                  <c:pt idx="2">
                    <c:v>Pet healthcare</c:v>
                  </c:pt>
                  <c:pt idx="3">
                    <c:v>Pet food</c:v>
                  </c:pt>
                </c:lvl>
              </c:multiLvlStrCache>
            </c:multiLvlStrRef>
          </c:cat>
          <c:val>
            <c:numRef>
              <c:f>Sheet1!$B$2:$B$5</c:f>
              <c:numCache>
                <c:formatCode>General</c:formatCode>
                <c:ptCount val="4"/>
                <c:pt idx="0">
                  <c:v>500</c:v>
                </c:pt>
                <c:pt idx="1">
                  <c:v>600</c:v>
                </c:pt>
                <c:pt idx="2">
                  <c:v>700</c:v>
                </c:pt>
                <c:pt idx="3">
                  <c:v>4000</c:v>
                </c:pt>
              </c:numCache>
            </c:numRef>
          </c:val>
        </c:ser>
        <c:dLbls>
          <c:numFmt formatCode="#,##0" sourceLinked="0"/>
          <c:txPr>
            <a:bodyPr/>
            <a:lstStyle/>
            <a:p>
              <a:pPr>
                <a:defRPr b="0" i="0" strike="noStrike" sz="1100" u="none">
                  <a:solidFill>
                    <a:srgbClr val="2D2A26"/>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100" b="0" i="0" u="none" strike="noStrike">
                <a:solidFill>
                  <a:srgbClr val="2D2A26"/>
                </a:solidFill>
                <a:latin typeface="Calibri"/>
              </a:defRPr>
            </a:pPr>
            <a:endParaRPr lang="en-US"/>
          </a:p>
        </c:txPr>
        <c:crossAx val="2094734552"/>
        <c:crosses val="autoZero"/>
        <c:auto val="1"/>
        <c:lblAlgn val="ctr"/>
        <c:noMultiLvlLbl val="1"/>
      </c:catAx>
      <c:valAx>
        <c:axId val="2094734552"/>
        <c:scaling>
          <c:orientation val="minMax"/>
        </c:scaling>
        <c:delete val="0"/>
        <c:axPos val="b"/>
        <c:majorGridlines>
          <c:spPr>
            <a:ln w="6350" cap="flat">
              <a:solidFill>
                <a:srgbClr val="E7E8D1"/>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900" b="0" i="0" u="none" strike="noStrike">
                <a:solidFill>
                  <a:srgbClr val="7A736B"/>
                </a:solidFill>
                <a:latin typeface="Calibri"/>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slideLayout" Target="../slideLayouts/slideLayout1.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3B2A22"/>
        </a:solidFill>
      </p:bgPr>
    </p:bg>
    <p:spTree>
      <p:nvGrpSpPr>
        <p:cNvPr id="1" name=""/>
        <p:cNvGrpSpPr/>
        <p:nvPr/>
      </p:nvGrpSpPr>
      <p:grpSpPr>
        <a:xfrm>
          <a:off x="0" y="0"/>
          <a:ext cx="0" cy="0"/>
          <a:chOff x="0" y="0"/>
          <a:chExt cx="0" cy="0"/>
        </a:xfrm>
      </p:grpSpPr>
      <p:sp>
        <p:nvSpPr>
          <p:cNvPr id="2" name="Shape 0"/>
          <p:cNvSpPr/>
          <p:nvPr/>
        </p:nvSpPr>
        <p:spPr>
          <a:xfrm>
            <a:off x="685800" y="685800"/>
            <a:ext cx="914400" cy="914400"/>
          </a:xfrm>
          <a:prstGeom prst="ellipse">
            <a:avLst/>
          </a:prstGeom>
          <a:solidFill>
            <a:srgbClr val="4A382E"/>
          </a:solidFill>
          <a:ln/>
        </p:spPr>
      </p:sp>
      <p:pic>
        <p:nvPicPr>
          <p:cNvPr id="3" name="Image 0" descr="preencoded.png">    </p:cNvPr>
          <p:cNvPicPr>
            <a:picLocks noChangeAspect="1"/>
          </p:cNvPicPr>
          <p:nvPr/>
        </p:nvPicPr>
        <p:blipFill>
          <a:blip r:embed="rId1"/>
          <a:stretch>
            <a:fillRect/>
          </a:stretch>
        </p:blipFill>
        <p:spPr>
          <a:xfrm>
            <a:off x="923544" y="923544"/>
            <a:ext cx="438912" cy="438912"/>
          </a:xfrm>
          <a:prstGeom prst="rect">
            <a:avLst/>
          </a:prstGeom>
        </p:spPr>
      </p:pic>
      <p:sp>
        <p:nvSpPr>
          <p:cNvPr id="4" name="Text 1"/>
          <p:cNvSpPr txBox="1"/>
          <p:nvPr/>
        </p:nvSpPr>
        <p:spPr>
          <a:xfrm>
            <a:off x="731520" y="2057400"/>
            <a:ext cx="10058400" cy="320040"/>
          </a:xfrm>
          <a:prstGeom prst="rect">
            <a:avLst/>
          </a:prstGeom>
          <a:noFill/>
          <a:ln/>
        </p:spPr>
        <p:txBody>
          <a:bodyPr wrap="square" lIns="0" tIns="0" rIns="0" bIns="0" rtlCol="0" anchor="ctr"/>
          <a:lstStyle/>
          <a:p>
            <a:pPr indent="0" marL="0">
              <a:buNone/>
            </a:pPr>
            <a:r>
              <a:rPr lang="en-US" sz="1400" b="1" spc="300" kern="0" dirty="0">
                <a:solidFill>
                  <a:srgbClr val="D97A6C"/>
                </a:solidFill>
                <a:latin typeface="Calibri" pitchFamily="34" charset="0"/>
                <a:ea typeface="Calibri" pitchFamily="34" charset="-122"/>
                <a:cs typeface="Calibri" pitchFamily="34" charset="-120"/>
              </a:rPr>
              <a:t>CYBINT LAB · RESEARCH READOUT · TRACK R11 · INDIA ONLY</a:t>
            </a:r>
            <a:endParaRPr lang="en-US" sz="1400" dirty="0"/>
          </a:p>
        </p:txBody>
      </p:sp>
      <p:sp>
        <p:nvSpPr>
          <p:cNvPr id="5" name="Text 2"/>
          <p:cNvSpPr txBox="1"/>
          <p:nvPr/>
        </p:nvSpPr>
        <p:spPr>
          <a:xfrm>
            <a:off x="685800" y="2395728"/>
            <a:ext cx="10789920" cy="1143000"/>
          </a:xfrm>
          <a:prstGeom prst="rect">
            <a:avLst/>
          </a:prstGeom>
          <a:noFill/>
          <a:ln/>
        </p:spPr>
        <p:txBody>
          <a:bodyPr wrap="square" lIns="0" tIns="0" rIns="0" bIns="0" rtlCol="0" anchor="ctr"/>
          <a:lstStyle/>
          <a:p>
            <a:pPr indent="0" marL="0">
              <a:buNone/>
            </a:pPr>
            <a:r>
              <a:rPr lang="en-US" sz="6600" b="1" dirty="0">
                <a:solidFill>
                  <a:srgbClr val="FFFFFF"/>
                </a:solidFill>
                <a:latin typeface="Cambria" pitchFamily="34" charset="0"/>
                <a:ea typeface="Cambria" pitchFamily="34" charset="-122"/>
                <a:cs typeface="Cambria" pitchFamily="34" charset="-120"/>
              </a:rPr>
              <a:t>Ask Doggo</a:t>
            </a:r>
            <a:endParaRPr lang="en-US" sz="6600" dirty="0"/>
          </a:p>
        </p:txBody>
      </p:sp>
      <p:sp>
        <p:nvSpPr>
          <p:cNvPr id="6" name="Text 3"/>
          <p:cNvSpPr txBox="1"/>
          <p:nvPr/>
        </p:nvSpPr>
        <p:spPr>
          <a:xfrm>
            <a:off x="731520" y="3611880"/>
            <a:ext cx="10515600" cy="502920"/>
          </a:xfrm>
          <a:prstGeom prst="rect">
            <a:avLst/>
          </a:prstGeom>
          <a:noFill/>
          <a:ln/>
        </p:spPr>
        <p:txBody>
          <a:bodyPr wrap="square" lIns="0" tIns="0" rIns="0" bIns="0" rtlCol="0" anchor="ctr"/>
          <a:lstStyle/>
          <a:p>
            <a:pPr indent="0" marL="0">
              <a:buNone/>
            </a:pPr>
            <a:r>
              <a:rPr lang="en-US" sz="2400" i="1" dirty="0">
                <a:solidFill>
                  <a:srgbClr val="E7E8D1"/>
                </a:solidFill>
                <a:latin typeface="Cambria" pitchFamily="34" charset="0"/>
                <a:ea typeface="Cambria" pitchFamily="34" charset="-122"/>
                <a:cs typeface="Cambria" pitchFamily="34" charset="-120"/>
              </a:rPr>
              <a:t>An AI vet for India — the regulations, the market, the money</a:t>
            </a:r>
            <a:endParaRPr lang="en-US" sz="2400" dirty="0"/>
          </a:p>
        </p:txBody>
      </p:sp>
      <p:sp>
        <p:nvSpPr>
          <p:cNvPr id="7" name="Text 4"/>
          <p:cNvSpPr txBox="1"/>
          <p:nvPr/>
        </p:nvSpPr>
        <p:spPr>
          <a:xfrm>
            <a:off x="731520" y="4617720"/>
            <a:ext cx="9601200" cy="685800"/>
          </a:xfrm>
          <a:prstGeom prst="rect">
            <a:avLst/>
          </a:prstGeom>
          <a:noFill/>
          <a:ln/>
        </p:spPr>
        <p:txBody>
          <a:bodyPr wrap="square" lIns="0" tIns="0" rIns="0" bIns="0" rtlCol="0" anchor="ctr"/>
          <a:lstStyle/>
          <a:p>
            <a:pPr indent="0" marL="0">
              <a:buNone/>
            </a:pPr>
            <a:r>
              <a:rPr lang="en-US" sz="1300" dirty="0">
                <a:solidFill>
                  <a:srgbClr val="A7BEAE"/>
                </a:solidFill>
                <a:latin typeface="Calibri" pitchFamily="34" charset="0"/>
                <a:ea typeface="Calibri" pitchFamily="34" charset="-122"/>
                <a:cs typeface="Calibri" pitchFamily="34" charset="-120"/>
              </a:rPr>
              <a:t>Every number in this deck was read off an official or primary page on 30 Aug 2026.</a:t>
            </a:r>
            <a:endParaRPr lang="en-US" sz="1300" dirty="0"/>
          </a:p>
          <a:p>
            <a:pPr indent="0" marL="0">
              <a:buNone/>
            </a:pPr>
            <a:r>
              <a:rPr lang="en-US" sz="1300" dirty="0">
                <a:solidFill>
                  <a:srgbClr val="A7BEAE"/>
                </a:solidFill>
                <a:latin typeface="Calibri" pitchFamily="34" charset="0"/>
                <a:ea typeface="Calibri" pitchFamily="34" charset="-122"/>
                <a:cs typeface="Calibri" pitchFamily="34" charset="-120"/>
              </a:rPr>
              <a:t>Research: three Opus deep-research returns · two Grok verification packs · cross-checked synthesis (v3).</a:t>
            </a:r>
            <a:endParaRPr lang="en-US" sz="1300" dirty="0"/>
          </a:p>
        </p:txBody>
      </p:sp>
      <p:sp>
        <p:nvSpPr>
          <p:cNvPr id="8" name="Text 5"/>
          <p:cNvSpPr txBox="1"/>
          <p:nvPr/>
        </p:nvSpPr>
        <p:spPr>
          <a:xfrm>
            <a:off x="731520" y="6172200"/>
            <a:ext cx="7315200" cy="274320"/>
          </a:xfrm>
          <a:prstGeom prst="rect">
            <a:avLst/>
          </a:prstGeom>
          <a:noFill/>
          <a:ln/>
        </p:spPr>
        <p:txBody>
          <a:bodyPr wrap="square" lIns="0" tIns="0" rIns="0" bIns="0" rtlCol="0" anchor="ctr"/>
          <a:lstStyle/>
          <a:p>
            <a:pPr indent="0" marL="0">
              <a:buNone/>
            </a:pPr>
            <a:r>
              <a:rPr lang="en-US" sz="1100" dirty="0">
                <a:solidFill>
                  <a:srgbClr val="A7BEAE"/>
                </a:solidFill>
                <a:latin typeface="Calibri" pitchFamily="34" charset="0"/>
                <a:ea typeface="Calibri" pitchFamily="34" charset="-122"/>
                <a:cs typeface="Calibri" pitchFamily="34" charset="-120"/>
              </a:rPr>
              <a:t>31 August 2026 · internal — for the owner's decision</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COMPETITION · SANITY CHECK</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Named revenue is ~2% of the market — the numbers cohere</a:t>
            </a:r>
            <a:endParaRPr lang="en-US" sz="3000" dirty="0"/>
          </a:p>
        </p:txBody>
      </p:sp>
      <p:sp>
        <p:nvSpPr>
          <p:cNvPr id="4" name="Text 2"/>
          <p:cNvSpPr txBox="1"/>
          <p:nvPr/>
        </p:nvSpPr>
        <p:spPr>
          <a:xfrm>
            <a:off x="548640" y="1673352"/>
            <a:ext cx="8686800" cy="256032"/>
          </a:xfrm>
          <a:prstGeom prst="rect">
            <a:avLst/>
          </a:prstGeom>
          <a:noFill/>
          <a:ln/>
        </p:spPr>
        <p:txBody>
          <a:bodyPr wrap="square" lIns="0" tIns="0" rIns="0" bIns="0" rtlCol="0" anchor="ctr"/>
          <a:lstStyle/>
          <a:p>
            <a:pPr indent="0" marL="0">
              <a:buNone/>
            </a:pPr>
            <a:r>
              <a:rPr lang="en-US" sz="1150" b="1" dirty="0">
                <a:solidFill>
                  <a:srgbClr val="2D2A26"/>
                </a:solidFill>
                <a:latin typeface="Calibri" pitchFamily="34" charset="0"/>
                <a:ea typeface="Calibri" pitchFamily="34" charset="-122"/>
                <a:cs typeface="Calibri" pitchFamily="34" charset="-120"/>
              </a:rPr>
              <a:t>Organised pet care (CY24, conservative)</a:t>
            </a:r>
            <a:endParaRPr lang="en-US" sz="1150" dirty="0"/>
          </a:p>
        </p:txBody>
      </p:sp>
      <p:sp>
        <p:nvSpPr>
          <p:cNvPr id="5" name="Shape 3"/>
          <p:cNvSpPr/>
          <p:nvPr/>
        </p:nvSpPr>
        <p:spPr>
          <a:xfrm>
            <a:off x="548640" y="1965960"/>
            <a:ext cx="8503920" cy="457200"/>
          </a:xfrm>
          <a:prstGeom prst="roundRect">
            <a:avLst>
              <a:gd name="adj" fmla="val 10000"/>
            </a:avLst>
          </a:prstGeom>
          <a:solidFill>
            <a:srgbClr val="E7E8D1"/>
          </a:solidFill>
          <a:ln/>
        </p:spPr>
      </p:sp>
      <p:sp>
        <p:nvSpPr>
          <p:cNvPr id="6" name="Text 4"/>
          <p:cNvSpPr txBox="1"/>
          <p:nvPr/>
        </p:nvSpPr>
        <p:spPr>
          <a:xfrm>
            <a:off x="9189720" y="1993392"/>
            <a:ext cx="2194560" cy="384048"/>
          </a:xfrm>
          <a:prstGeom prst="rect">
            <a:avLst/>
          </a:prstGeom>
          <a:noFill/>
          <a:ln/>
        </p:spPr>
        <p:txBody>
          <a:bodyPr wrap="square" lIns="0" tIns="0" rIns="0" bIns="0" rtlCol="0" anchor="ctr"/>
          <a:lstStyle/>
          <a:p>
            <a:pPr indent="0" marL="0">
              <a:buNone/>
            </a:pPr>
            <a:r>
              <a:rPr lang="en-US" sz="1400" b="1" dirty="0">
                <a:solidFill>
                  <a:srgbClr val="2D2A26"/>
                </a:solidFill>
                <a:latin typeface="Cambria" pitchFamily="34" charset="0"/>
                <a:ea typeface="Cambria" pitchFamily="34" charset="-122"/>
                <a:cs typeface="Cambria" pitchFamily="34" charset="-120"/>
              </a:rPr>
              <a:t>₹5,800 cr</a:t>
            </a:r>
            <a:endParaRPr lang="en-US" sz="1400" dirty="0"/>
          </a:p>
        </p:txBody>
      </p:sp>
      <p:sp>
        <p:nvSpPr>
          <p:cNvPr id="7" name="Text 5"/>
          <p:cNvSpPr txBox="1"/>
          <p:nvPr/>
        </p:nvSpPr>
        <p:spPr>
          <a:xfrm>
            <a:off x="548640" y="2660904"/>
            <a:ext cx="8686800" cy="256032"/>
          </a:xfrm>
          <a:prstGeom prst="rect">
            <a:avLst/>
          </a:prstGeom>
          <a:noFill/>
          <a:ln/>
        </p:spPr>
        <p:txBody>
          <a:bodyPr wrap="square" lIns="0" tIns="0" rIns="0" bIns="0" rtlCol="0" anchor="ctr"/>
          <a:lstStyle/>
          <a:p>
            <a:pPr indent="0" marL="0">
              <a:buNone/>
            </a:pPr>
            <a:r>
              <a:rPr lang="en-US" sz="1150" b="1" dirty="0">
                <a:solidFill>
                  <a:srgbClr val="2D2A26"/>
                </a:solidFill>
                <a:latin typeface="Calibri" pitchFamily="34" charset="0"/>
                <a:ea typeface="Calibri" pitchFamily="34" charset="-122"/>
                <a:cs typeface="Calibri" pitchFamily="34" charset="-120"/>
              </a:rPr>
              <a:t>Pet healthcare segment</a:t>
            </a:r>
            <a:endParaRPr lang="en-US" sz="1150" dirty="0"/>
          </a:p>
        </p:txBody>
      </p:sp>
      <p:sp>
        <p:nvSpPr>
          <p:cNvPr id="8" name="Shape 6"/>
          <p:cNvSpPr/>
          <p:nvPr/>
        </p:nvSpPr>
        <p:spPr>
          <a:xfrm>
            <a:off x="548640" y="2953512"/>
            <a:ext cx="1026335" cy="457200"/>
          </a:xfrm>
          <a:prstGeom prst="roundRect">
            <a:avLst>
              <a:gd name="adj" fmla="val 10000"/>
            </a:avLst>
          </a:prstGeom>
          <a:solidFill>
            <a:srgbClr val="A7BEAE"/>
          </a:solidFill>
          <a:ln/>
        </p:spPr>
      </p:sp>
      <p:sp>
        <p:nvSpPr>
          <p:cNvPr id="9" name="Text 7"/>
          <p:cNvSpPr txBox="1"/>
          <p:nvPr/>
        </p:nvSpPr>
        <p:spPr>
          <a:xfrm>
            <a:off x="1712135" y="2980944"/>
            <a:ext cx="2194560" cy="384048"/>
          </a:xfrm>
          <a:prstGeom prst="rect">
            <a:avLst/>
          </a:prstGeom>
          <a:noFill/>
          <a:ln/>
        </p:spPr>
        <p:txBody>
          <a:bodyPr wrap="square" lIns="0" tIns="0" rIns="0" bIns="0" rtlCol="0" anchor="ctr"/>
          <a:lstStyle/>
          <a:p>
            <a:pPr indent="0" marL="0">
              <a:buNone/>
            </a:pPr>
            <a:r>
              <a:rPr lang="en-US" sz="1400" b="1" dirty="0">
                <a:solidFill>
                  <a:srgbClr val="2D2A26"/>
                </a:solidFill>
                <a:latin typeface="Cambria" pitchFamily="34" charset="0"/>
                <a:ea typeface="Cambria" pitchFamily="34" charset="-122"/>
                <a:cs typeface="Cambria" pitchFamily="34" charset="-120"/>
              </a:rPr>
              <a:t>₹700 cr</a:t>
            </a:r>
            <a:endParaRPr lang="en-US" sz="1400" dirty="0"/>
          </a:p>
        </p:txBody>
      </p:sp>
      <p:sp>
        <p:nvSpPr>
          <p:cNvPr id="10" name="Text 8"/>
          <p:cNvSpPr txBox="1"/>
          <p:nvPr/>
        </p:nvSpPr>
        <p:spPr>
          <a:xfrm>
            <a:off x="548640" y="3648456"/>
            <a:ext cx="8686800" cy="256032"/>
          </a:xfrm>
          <a:prstGeom prst="rect">
            <a:avLst/>
          </a:prstGeom>
          <a:noFill/>
          <a:ln/>
        </p:spPr>
        <p:txBody>
          <a:bodyPr wrap="square" lIns="0" tIns="0" rIns="0" bIns="0" rtlCol="0" anchor="ctr"/>
          <a:lstStyle/>
          <a:p>
            <a:pPr indent="0" marL="0">
              <a:buNone/>
            </a:pPr>
            <a:r>
              <a:rPr lang="en-US" sz="1150" b="1" dirty="0">
                <a:solidFill>
                  <a:srgbClr val="2D2A26"/>
                </a:solidFill>
                <a:latin typeface="Calibri" pitchFamily="34" charset="0"/>
                <a:ea typeface="Calibri" pitchFamily="34" charset="-122"/>
                <a:cs typeface="Calibri" pitchFamily="34" charset="-120"/>
              </a:rPr>
              <a:t>Named competitor revenue found (Supertails FY25 + Wiggles FY23)</a:t>
            </a:r>
            <a:endParaRPr lang="en-US" sz="1150" dirty="0"/>
          </a:p>
        </p:txBody>
      </p:sp>
      <p:sp>
        <p:nvSpPr>
          <p:cNvPr id="11" name="Shape 9"/>
          <p:cNvSpPr/>
          <p:nvPr/>
        </p:nvSpPr>
        <p:spPr>
          <a:xfrm>
            <a:off x="548640" y="3941064"/>
            <a:ext cx="199402" cy="457200"/>
          </a:xfrm>
          <a:prstGeom prst="roundRect">
            <a:avLst>
              <a:gd name="adj" fmla="val 22929"/>
            </a:avLst>
          </a:prstGeom>
          <a:solidFill>
            <a:srgbClr val="B85042"/>
          </a:solidFill>
          <a:ln/>
        </p:spPr>
      </p:sp>
      <p:sp>
        <p:nvSpPr>
          <p:cNvPr id="12" name="Text 10"/>
          <p:cNvSpPr txBox="1"/>
          <p:nvPr/>
        </p:nvSpPr>
        <p:spPr>
          <a:xfrm>
            <a:off x="885202" y="3968496"/>
            <a:ext cx="2194560" cy="384048"/>
          </a:xfrm>
          <a:prstGeom prst="rect">
            <a:avLst/>
          </a:prstGeom>
          <a:noFill/>
          <a:ln/>
        </p:spPr>
        <p:txBody>
          <a:bodyPr wrap="square" lIns="0" tIns="0" rIns="0" bIns="0" rtlCol="0" anchor="ctr"/>
          <a:lstStyle/>
          <a:p>
            <a:pPr indent="0" marL="0">
              <a:buNone/>
            </a:pPr>
            <a:r>
              <a:rPr lang="en-US" sz="1400" b="1" dirty="0">
                <a:solidFill>
                  <a:srgbClr val="2D2A26"/>
                </a:solidFill>
                <a:latin typeface="Cambria" pitchFamily="34" charset="0"/>
                <a:ea typeface="Cambria" pitchFamily="34" charset="-122"/>
                <a:cs typeface="Cambria" pitchFamily="34" charset="-120"/>
              </a:rPr>
              <a:t>₹136 cr</a:t>
            </a:r>
            <a:endParaRPr lang="en-US" sz="1400" dirty="0"/>
          </a:p>
        </p:txBody>
      </p:sp>
      <p:sp>
        <p:nvSpPr>
          <p:cNvPr id="13" name="Text 11"/>
          <p:cNvSpPr txBox="1"/>
          <p:nvPr/>
        </p:nvSpPr>
        <p:spPr>
          <a:xfrm>
            <a:off x="548640" y="4636008"/>
            <a:ext cx="8686800" cy="256032"/>
          </a:xfrm>
          <a:prstGeom prst="rect">
            <a:avLst/>
          </a:prstGeom>
          <a:noFill/>
          <a:ln/>
        </p:spPr>
        <p:txBody>
          <a:bodyPr wrap="square" lIns="0" tIns="0" rIns="0" bIns="0" rtlCol="0" anchor="ctr"/>
          <a:lstStyle/>
          <a:p>
            <a:pPr indent="0" marL="0">
              <a:buNone/>
            </a:pPr>
            <a:r>
              <a:rPr lang="en-US" sz="1150" b="1" dirty="0">
                <a:solidFill>
                  <a:srgbClr val="2D2A26"/>
                </a:solidFill>
                <a:latin typeface="Calibri" pitchFamily="34" charset="0"/>
                <a:ea typeface="Calibri" pitchFamily="34" charset="-122"/>
                <a:cs typeface="Calibri" pitchFamily="34" charset="-120"/>
              </a:rPr>
              <a:t>Audited advice-only revenue (Supertails vet services, FY25)</a:t>
            </a:r>
            <a:endParaRPr lang="en-US" sz="1150" dirty="0"/>
          </a:p>
        </p:txBody>
      </p:sp>
      <p:sp>
        <p:nvSpPr>
          <p:cNvPr id="14" name="Shape 12"/>
          <p:cNvSpPr/>
          <p:nvPr/>
        </p:nvSpPr>
        <p:spPr>
          <a:xfrm>
            <a:off x="548640" y="4928616"/>
            <a:ext cx="54864" cy="457200"/>
          </a:xfrm>
          <a:prstGeom prst="roundRect">
            <a:avLst>
              <a:gd name="adj" fmla="val 83333"/>
            </a:avLst>
          </a:prstGeom>
          <a:solidFill>
            <a:srgbClr val="8F3A30"/>
          </a:solidFill>
          <a:ln/>
        </p:spPr>
      </p:sp>
      <p:sp>
        <p:nvSpPr>
          <p:cNvPr id="15" name="Text 13"/>
          <p:cNvSpPr txBox="1"/>
          <p:nvPr/>
        </p:nvSpPr>
        <p:spPr>
          <a:xfrm>
            <a:off x="740664" y="4956048"/>
            <a:ext cx="2194560" cy="384048"/>
          </a:xfrm>
          <a:prstGeom prst="rect">
            <a:avLst/>
          </a:prstGeom>
          <a:noFill/>
          <a:ln/>
        </p:spPr>
        <p:txBody>
          <a:bodyPr wrap="square" lIns="0" tIns="0" rIns="0" bIns="0" rtlCol="0" anchor="ctr"/>
          <a:lstStyle/>
          <a:p>
            <a:pPr indent="0" marL="0">
              <a:buNone/>
            </a:pPr>
            <a:r>
              <a:rPr lang="en-US" sz="1400" b="1" dirty="0">
                <a:solidFill>
                  <a:srgbClr val="2D2A26"/>
                </a:solidFill>
                <a:latin typeface="Cambria" pitchFamily="34" charset="0"/>
                <a:ea typeface="Cambria" pitchFamily="34" charset="-122"/>
                <a:cs typeface="Cambria" pitchFamily="34" charset="-120"/>
              </a:rPr>
              <a:t>₹2.65 cr</a:t>
            </a:r>
            <a:endParaRPr lang="en-US" sz="1400" dirty="0"/>
          </a:p>
        </p:txBody>
      </p:sp>
      <p:sp>
        <p:nvSpPr>
          <p:cNvPr id="16" name="Shape 14"/>
          <p:cNvSpPr/>
          <p:nvPr/>
        </p:nvSpPr>
        <p:spPr>
          <a:xfrm>
            <a:off x="548640" y="5669280"/>
            <a:ext cx="11091672" cy="868680"/>
          </a:xfrm>
          <a:prstGeom prst="roundRect">
            <a:avLst>
              <a:gd name="adj" fmla="val 9474"/>
            </a:avLst>
          </a:prstGeom>
          <a:solidFill>
            <a:srgbClr val="F2EFE6"/>
          </a:solidFill>
          <a:ln/>
          <a:effectLst>
            <a:outerShdw sx="100000" sy="100000" kx="0" ky="0" algn="bl" rotWithShape="0" blurRad="76200" dist="25400" dir="5400000">
              <a:srgbClr val="9C9284">
                <a:alpha val="25000"/>
              </a:srgbClr>
            </a:outerShdw>
          </a:effectLst>
        </p:spPr>
      </p:sp>
      <p:sp>
        <p:nvSpPr>
          <p:cNvPr id="17" name="Text 15"/>
          <p:cNvSpPr txBox="1"/>
          <p:nvPr/>
        </p:nvSpPr>
        <p:spPr>
          <a:xfrm>
            <a:off x="841248" y="5806440"/>
            <a:ext cx="10515600" cy="658368"/>
          </a:xfrm>
          <a:prstGeom prst="rect">
            <a:avLst/>
          </a:prstGeom>
          <a:noFill/>
          <a:ln/>
        </p:spPr>
        <p:txBody>
          <a:bodyPr wrap="square" lIns="0" tIns="0" rIns="0" bIns="0" rtlCol="0" anchor="ctr"/>
          <a:lstStyle/>
          <a:p>
            <a:pPr indent="0" marL="0">
              <a:buNone/>
            </a:pPr>
            <a:r>
              <a:rPr lang="en-US" sz="1150" b="1" dirty="0">
                <a:solidFill>
                  <a:srgbClr val="2D2A26"/>
                </a:solidFill>
                <a:latin typeface="Calibri" pitchFamily="34" charset="0"/>
                <a:ea typeface="Calibri" pitchFamily="34" charset="-122"/>
                <a:cs typeface="Calibri" pitchFamily="34" charset="-120"/>
              </a:rPr>
              <a:t>Consistency check (asked for): </a:t>
            </a:r>
            <a:pPr indent="0" marL="0">
              <a:buNone/>
            </a:pPr>
            <a:r>
              <a:rPr lang="en-US" sz="1150" dirty="0">
                <a:solidFill>
                  <a:srgbClr val="2D2A26"/>
                </a:solidFill>
                <a:latin typeface="Calibri" pitchFamily="34" charset="0"/>
                <a:ea typeface="Calibri" pitchFamily="34" charset="-122"/>
                <a:cs typeface="Calibri" pitchFamily="34" charset="-120"/>
              </a:rPr>
              <a:t>named revenues (₹136 cr) = 2.3% of the conservative market; advice revenue (₹2.65 cr) = 0.4% of pet healthcare. Nothing approaches the totals. Gaps: Vetic's clinic revenue is not public (sits inside the healthcare/services layers); the six AI-first entrants publish no revenue at all — the advice layer is essentially unmonetised.</a:t>
            </a:r>
            <a:endParaRPr lang="en-US" sz="1150" dirty="0"/>
          </a:p>
        </p:txBody>
      </p:sp>
      <p:sp>
        <p:nvSpPr>
          <p:cNvPr id="18" name="Text 16"/>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10</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DEMAND · WHAT OWNERS ACTUALLY DO</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At 10pm they drive; by day they ask ChatGPT</a:t>
            </a:r>
            <a:endParaRPr lang="en-US" sz="3000" dirty="0"/>
          </a:p>
        </p:txBody>
      </p:sp>
      <p:sp>
        <p:nvSpPr>
          <p:cNvPr id="4" name="Shape 2"/>
          <p:cNvSpPr/>
          <p:nvPr/>
        </p:nvSpPr>
        <p:spPr>
          <a:xfrm>
            <a:off x="548640" y="1554480"/>
            <a:ext cx="3611880" cy="3657600"/>
          </a:xfrm>
          <a:prstGeom prst="roundRect">
            <a:avLst>
              <a:gd name="adj" fmla="val 2278"/>
            </a:avLst>
          </a:prstGeom>
          <a:solidFill>
            <a:srgbClr val="F2EFE6"/>
          </a:solidFill>
          <a:ln/>
          <a:effectLst>
            <a:outerShdw sx="100000" sy="100000" kx="0" ky="0" algn="bl" rotWithShape="0" blurRad="76200" dist="25400" dir="5400000">
              <a:srgbClr val="9C9284">
                <a:alpha val="25000"/>
              </a:srgbClr>
            </a:outerShdw>
          </a:effectLst>
        </p:spPr>
      </p:sp>
      <p:sp>
        <p:nvSpPr>
          <p:cNvPr id="5" name="Shape 3"/>
          <p:cNvSpPr/>
          <p:nvPr/>
        </p:nvSpPr>
        <p:spPr>
          <a:xfrm>
            <a:off x="841248" y="1874520"/>
            <a:ext cx="603504" cy="603504"/>
          </a:xfrm>
          <a:prstGeom prst="ellipse">
            <a:avLst/>
          </a:prstGeom>
          <a:solidFill>
            <a:srgbClr val="4A382E"/>
          </a:solidFill>
          <a:ln/>
        </p:spPr>
      </p:sp>
      <p:pic>
        <p:nvPicPr>
          <p:cNvPr id="6" name="Image 0" descr="preencoded.png">    </p:cNvPr>
          <p:cNvPicPr>
            <a:picLocks noChangeAspect="1"/>
          </p:cNvPicPr>
          <p:nvPr/>
        </p:nvPicPr>
        <p:blipFill>
          <a:blip r:embed="rId1"/>
          <a:stretch>
            <a:fillRect/>
          </a:stretch>
        </p:blipFill>
        <p:spPr>
          <a:xfrm>
            <a:off x="998159" y="2031431"/>
            <a:ext cx="289682" cy="289682"/>
          </a:xfrm>
          <a:prstGeom prst="rect">
            <a:avLst/>
          </a:prstGeom>
        </p:spPr>
      </p:pic>
      <p:sp>
        <p:nvSpPr>
          <p:cNvPr id="7" name="Text 4"/>
          <p:cNvSpPr txBox="1"/>
          <p:nvPr/>
        </p:nvSpPr>
        <p:spPr>
          <a:xfrm>
            <a:off x="841248" y="2697480"/>
            <a:ext cx="3063240" cy="365760"/>
          </a:xfrm>
          <a:prstGeom prst="rect">
            <a:avLst/>
          </a:prstGeom>
          <a:noFill/>
          <a:ln/>
        </p:spPr>
        <p:txBody>
          <a:bodyPr wrap="square" lIns="0" tIns="0" rIns="0" bIns="0" rtlCol="0" anchor="ctr"/>
          <a:lstStyle/>
          <a:p>
            <a:pPr indent="0" marL="0">
              <a:buNone/>
            </a:pPr>
            <a:r>
              <a:rPr lang="en-US" sz="1700" b="1" dirty="0">
                <a:solidFill>
                  <a:srgbClr val="2D2A26"/>
                </a:solidFill>
                <a:latin typeface="Cambria" pitchFamily="34" charset="0"/>
                <a:ea typeface="Cambria" pitchFamily="34" charset="-122"/>
                <a:cs typeface="Cambria" pitchFamily="34" charset="-120"/>
              </a:rPr>
              <a:t>Night = in person</a:t>
            </a:r>
            <a:endParaRPr lang="en-US" sz="1700" dirty="0"/>
          </a:p>
        </p:txBody>
      </p:sp>
      <p:sp>
        <p:nvSpPr>
          <p:cNvPr id="8" name="Text 5"/>
          <p:cNvSpPr txBox="1"/>
          <p:nvPr/>
        </p:nvSpPr>
        <p:spPr>
          <a:xfrm>
            <a:off x="841248" y="3127248"/>
            <a:ext cx="3063240" cy="1920240"/>
          </a:xfrm>
          <a:prstGeom prst="rect">
            <a:avLst/>
          </a:prstGeom>
          <a:noFill/>
          <a:ln/>
        </p:spPr>
        <p:txBody>
          <a:bodyPr wrap="square" lIns="0" tIns="0" rIns="0" bIns="0" rtlCol="0" anchor="ctr"/>
          <a:lstStyle/>
          <a:p>
            <a:pPr indent="0" marL="0">
              <a:buNone/>
            </a:pPr>
            <a:r>
              <a:rPr lang="en-US" sz="1150" dirty="0">
                <a:solidFill>
                  <a:srgbClr val="2D2A26"/>
                </a:solidFill>
                <a:latin typeface="Calibri" pitchFamily="34" charset="0"/>
                <a:ea typeface="Calibri" pitchFamily="34" charset="-122"/>
                <a:cs typeface="Calibri" pitchFamily="34" charset="-120"/>
              </a:rPr>
              <a:t>Every late-night account found (Gurugram 10pm, Bengaluru 1am, Hyderabad 11pm and 12:30am) shows owners driving to a 24/7 clinic. At night an AI's only job is routing — which free chatbots also do.</a:t>
            </a:r>
            <a:endParaRPr lang="en-US" sz="1150" dirty="0"/>
          </a:p>
        </p:txBody>
      </p:sp>
      <p:sp>
        <p:nvSpPr>
          <p:cNvPr id="9" name="Shape 6"/>
          <p:cNvSpPr/>
          <p:nvPr/>
        </p:nvSpPr>
        <p:spPr>
          <a:xfrm>
            <a:off x="4370832" y="1554480"/>
            <a:ext cx="3611880" cy="3657600"/>
          </a:xfrm>
          <a:prstGeom prst="roundRect">
            <a:avLst>
              <a:gd name="adj" fmla="val 2278"/>
            </a:avLst>
          </a:prstGeom>
          <a:solidFill>
            <a:srgbClr val="F2EFE6"/>
          </a:solidFill>
          <a:ln/>
          <a:effectLst>
            <a:outerShdw sx="100000" sy="100000" kx="0" ky="0" algn="bl" rotWithShape="0" blurRad="76200" dist="25400" dir="5400000">
              <a:srgbClr val="9C9284">
                <a:alpha val="25000"/>
              </a:srgbClr>
            </a:outerShdw>
          </a:effectLst>
        </p:spPr>
      </p:sp>
      <p:sp>
        <p:nvSpPr>
          <p:cNvPr id="10" name="Shape 7"/>
          <p:cNvSpPr/>
          <p:nvPr/>
        </p:nvSpPr>
        <p:spPr>
          <a:xfrm>
            <a:off x="4663440" y="1874520"/>
            <a:ext cx="603504" cy="603504"/>
          </a:xfrm>
          <a:prstGeom prst="ellipse">
            <a:avLst/>
          </a:prstGeom>
          <a:solidFill>
            <a:srgbClr val="5E8270"/>
          </a:solidFill>
          <a:ln/>
        </p:spPr>
      </p:sp>
      <p:pic>
        <p:nvPicPr>
          <p:cNvPr id="11" name="Image 1" descr="preencoded.png">    </p:cNvPr>
          <p:cNvPicPr>
            <a:picLocks noChangeAspect="1"/>
          </p:cNvPicPr>
          <p:nvPr/>
        </p:nvPicPr>
        <p:blipFill>
          <a:blip r:embed="rId2"/>
          <a:stretch>
            <a:fillRect/>
          </a:stretch>
        </p:blipFill>
        <p:spPr>
          <a:xfrm>
            <a:off x="4820351" y="2031431"/>
            <a:ext cx="289682" cy="289682"/>
          </a:xfrm>
          <a:prstGeom prst="rect">
            <a:avLst/>
          </a:prstGeom>
        </p:spPr>
      </p:pic>
      <p:sp>
        <p:nvSpPr>
          <p:cNvPr id="12" name="Text 8"/>
          <p:cNvSpPr txBox="1"/>
          <p:nvPr/>
        </p:nvSpPr>
        <p:spPr>
          <a:xfrm>
            <a:off x="4663440" y="2697480"/>
            <a:ext cx="3063240" cy="365760"/>
          </a:xfrm>
          <a:prstGeom prst="rect">
            <a:avLst/>
          </a:prstGeom>
          <a:noFill/>
          <a:ln/>
        </p:spPr>
        <p:txBody>
          <a:bodyPr wrap="square" lIns="0" tIns="0" rIns="0" bIns="0" rtlCol="0" anchor="ctr"/>
          <a:lstStyle/>
          <a:p>
            <a:pPr indent="0" marL="0">
              <a:buNone/>
            </a:pPr>
            <a:r>
              <a:rPr lang="en-US" sz="1700" b="1" dirty="0">
                <a:solidFill>
                  <a:srgbClr val="2D2A26"/>
                </a:solidFill>
                <a:latin typeface="Cambria" pitchFamily="34" charset="0"/>
                <a:ea typeface="Cambria" pitchFamily="34" charset="-122"/>
                <a:cs typeface="Cambria" pitchFamily="34" charset="-120"/>
              </a:rPr>
              <a:t>Day = fragmentation</a:t>
            </a:r>
            <a:endParaRPr lang="en-US" sz="1700" dirty="0"/>
          </a:p>
        </p:txBody>
      </p:sp>
      <p:sp>
        <p:nvSpPr>
          <p:cNvPr id="13" name="Text 9"/>
          <p:cNvSpPr txBox="1"/>
          <p:nvPr/>
        </p:nvSpPr>
        <p:spPr>
          <a:xfrm>
            <a:off x="4663440" y="3127248"/>
            <a:ext cx="3063240" cy="1920240"/>
          </a:xfrm>
          <a:prstGeom prst="rect">
            <a:avLst/>
          </a:prstGeom>
          <a:noFill/>
          <a:ln/>
        </p:spPr>
        <p:txBody>
          <a:bodyPr wrap="square" lIns="0" tIns="0" rIns="0" bIns="0" rtlCol="0" anchor="ctr"/>
          <a:lstStyle/>
          <a:p>
            <a:pPr indent="0" marL="0">
              <a:buNone/>
            </a:pPr>
            <a:r>
              <a:rPr lang="en-US" sz="1150" dirty="0">
                <a:solidFill>
                  <a:srgbClr val="2D2A26"/>
                </a:solidFill>
                <a:latin typeface="Calibri" pitchFamily="34" charset="0"/>
                <a:ea typeface="Calibri" pitchFamily="34" charset="-122"/>
                <a:cs typeface="Calibri" pitchFamily="34" charset="-120"/>
              </a:rPr>
              <a:t>A founder's poll of 22 Indian pet parents on “pet seems unwell”: call the vet · wait and monitor · Google it · ask ChatGPT · hope. No single habit to displace — and three of the five answers are free.</a:t>
            </a:r>
            <a:endParaRPr lang="en-US" sz="1150" dirty="0"/>
          </a:p>
        </p:txBody>
      </p:sp>
      <p:sp>
        <p:nvSpPr>
          <p:cNvPr id="14" name="Shape 10"/>
          <p:cNvSpPr/>
          <p:nvPr/>
        </p:nvSpPr>
        <p:spPr>
          <a:xfrm>
            <a:off x="8193024" y="1554480"/>
            <a:ext cx="3611880" cy="3657600"/>
          </a:xfrm>
          <a:prstGeom prst="roundRect">
            <a:avLst>
              <a:gd name="adj" fmla="val 2278"/>
            </a:avLst>
          </a:prstGeom>
          <a:solidFill>
            <a:srgbClr val="F2EFE6"/>
          </a:solidFill>
          <a:ln/>
          <a:effectLst>
            <a:outerShdw sx="100000" sy="100000" kx="0" ky="0" algn="bl" rotWithShape="0" blurRad="76200" dist="25400" dir="5400000">
              <a:srgbClr val="9C9284">
                <a:alpha val="25000"/>
              </a:srgbClr>
            </a:outerShdw>
          </a:effectLst>
        </p:spPr>
      </p:sp>
      <p:sp>
        <p:nvSpPr>
          <p:cNvPr id="15" name="Shape 11"/>
          <p:cNvSpPr/>
          <p:nvPr/>
        </p:nvSpPr>
        <p:spPr>
          <a:xfrm>
            <a:off x="8485632" y="1874520"/>
            <a:ext cx="603504" cy="603504"/>
          </a:xfrm>
          <a:prstGeom prst="ellipse">
            <a:avLst/>
          </a:prstGeom>
          <a:solidFill>
            <a:srgbClr val="B85042"/>
          </a:solidFill>
          <a:ln/>
        </p:spPr>
      </p:sp>
      <p:pic>
        <p:nvPicPr>
          <p:cNvPr id="16" name="Image 2" descr="preencoded.png">    </p:cNvPr>
          <p:cNvPicPr>
            <a:picLocks noChangeAspect="1"/>
          </p:cNvPicPr>
          <p:nvPr/>
        </p:nvPicPr>
        <p:blipFill>
          <a:blip r:embed="rId3"/>
          <a:stretch>
            <a:fillRect/>
          </a:stretch>
        </p:blipFill>
        <p:spPr>
          <a:xfrm>
            <a:off x="8642543" y="2031431"/>
            <a:ext cx="289682" cy="289682"/>
          </a:xfrm>
          <a:prstGeom prst="rect">
            <a:avLst/>
          </a:prstGeom>
        </p:spPr>
      </p:pic>
      <p:sp>
        <p:nvSpPr>
          <p:cNvPr id="17" name="Text 12"/>
          <p:cNvSpPr txBox="1"/>
          <p:nvPr/>
        </p:nvSpPr>
        <p:spPr>
          <a:xfrm>
            <a:off x="8485632" y="2697480"/>
            <a:ext cx="3063240" cy="365760"/>
          </a:xfrm>
          <a:prstGeom prst="rect">
            <a:avLst/>
          </a:prstGeom>
          <a:noFill/>
          <a:ln/>
        </p:spPr>
        <p:txBody>
          <a:bodyPr wrap="square" lIns="0" tIns="0" rIns="0" bIns="0" rtlCol="0" anchor="ctr"/>
          <a:lstStyle/>
          <a:p>
            <a:pPr indent="0" marL="0">
              <a:buNone/>
            </a:pPr>
            <a:r>
              <a:rPr lang="en-US" sz="1700" b="1" dirty="0">
                <a:solidFill>
                  <a:srgbClr val="2D2A26"/>
                </a:solidFill>
                <a:latin typeface="Cambria" pitchFamily="34" charset="0"/>
                <a:ea typeface="Cambria" pitchFamily="34" charset="-122"/>
                <a:cs typeface="Cambria" pitchFamily="34" charset="-120"/>
              </a:rPr>
              <a:t>The culture</a:t>
            </a:r>
            <a:endParaRPr lang="en-US" sz="1700" dirty="0"/>
          </a:p>
        </p:txBody>
      </p:sp>
      <p:sp>
        <p:nvSpPr>
          <p:cNvPr id="18" name="Text 13"/>
          <p:cNvSpPr txBox="1"/>
          <p:nvPr/>
        </p:nvSpPr>
        <p:spPr>
          <a:xfrm>
            <a:off x="8485632" y="3127248"/>
            <a:ext cx="3063240" cy="1920240"/>
          </a:xfrm>
          <a:prstGeom prst="rect">
            <a:avLst/>
          </a:prstGeom>
          <a:noFill/>
          <a:ln/>
        </p:spPr>
        <p:txBody>
          <a:bodyPr wrap="square" lIns="0" tIns="0" rIns="0" bIns="0" rtlCol="0" anchor="ctr"/>
          <a:lstStyle/>
          <a:p>
            <a:pPr indent="0" marL="0">
              <a:buNone/>
            </a:pPr>
            <a:r>
              <a:rPr lang="en-US" sz="1150" dirty="0">
                <a:solidFill>
                  <a:srgbClr val="2D2A26"/>
                </a:solidFill>
                <a:latin typeface="Calibri" pitchFamily="34" charset="0"/>
                <a:ea typeface="Calibri" pitchFamily="34" charset="-122"/>
                <a:cs typeface="Calibri" pitchFamily="34" charset="-120"/>
              </a:rPr>
              <a:t>Jan 2026, viral across Indian press: an owner says the vets gave up, ChatGPT suggested the diagnosis and IV amounts, he treated the dog at home and it lived. The story India shares celebrates free AI beating paid experts.</a:t>
            </a:r>
            <a:endParaRPr lang="en-US" sz="1150" dirty="0"/>
          </a:p>
        </p:txBody>
      </p:sp>
      <p:sp>
        <p:nvSpPr>
          <p:cNvPr id="19" name="Shape 14"/>
          <p:cNvSpPr/>
          <p:nvPr/>
        </p:nvSpPr>
        <p:spPr>
          <a:xfrm>
            <a:off x="548640" y="5532120"/>
            <a:ext cx="11091672" cy="868680"/>
          </a:xfrm>
          <a:prstGeom prst="roundRect">
            <a:avLst>
              <a:gd name="adj" fmla="val 9474"/>
            </a:avLst>
          </a:prstGeom>
          <a:solidFill>
            <a:srgbClr val="3B2A22"/>
          </a:solidFill>
          <a:ln/>
          <a:effectLst>
            <a:outerShdw sx="100000" sy="100000" kx="0" ky="0" algn="bl" rotWithShape="0" blurRad="76200" dist="25400" dir="5400000">
              <a:srgbClr val="9C9284">
                <a:alpha val="25000"/>
              </a:srgbClr>
            </a:outerShdw>
          </a:effectLst>
        </p:spPr>
      </p:sp>
      <p:sp>
        <p:nvSpPr>
          <p:cNvPr id="20" name="Text 15"/>
          <p:cNvSpPr txBox="1"/>
          <p:nvPr/>
        </p:nvSpPr>
        <p:spPr>
          <a:xfrm>
            <a:off x="841248" y="5715000"/>
            <a:ext cx="10515600" cy="548640"/>
          </a:xfrm>
          <a:prstGeom prst="rect">
            <a:avLst/>
          </a:prstGeom>
          <a:noFill/>
          <a:ln/>
        </p:spPr>
        <p:txBody>
          <a:bodyPr wrap="square" lIns="0" tIns="0" rIns="0" bIns="0" rtlCol="0" anchor="ctr"/>
          <a:lstStyle/>
          <a:p>
            <a:pPr indent="0" marL="0">
              <a:buNone/>
            </a:pPr>
            <a:r>
              <a:rPr lang="en-US" sz="1300" dirty="0">
                <a:solidFill>
                  <a:srgbClr val="E7E8D1"/>
                </a:solidFill>
                <a:latin typeface="Calibri" pitchFamily="34" charset="0"/>
                <a:ea typeface="Calibri" pitchFamily="34" charset="-122"/>
                <a:cs typeface="Calibri" pitchFamily="34" charset="-120"/>
              </a:rPr>
              <a:t>The killer review of paid AI advice (AskVet, US): </a:t>
            </a:r>
            <a:pPr indent="0" marL="0">
              <a:buNone/>
            </a:pPr>
            <a:r>
              <a:rPr lang="en-US" sz="1300" b="1" dirty="0">
                <a:solidFill>
                  <a:srgbClr val="FFFFFF"/>
                </a:solidFill>
                <a:latin typeface="Calibri" pitchFamily="34" charset="0"/>
                <a:ea typeface="Calibri" pitchFamily="34" charset="-122"/>
                <a:cs typeface="Calibri" pitchFamily="34" charset="-120"/>
              </a:rPr>
              <a:t>“it just told me to see a vet.” </a:t>
            </a:r>
            <a:pPr indent="0" marL="0">
              <a:buNone/>
            </a:pPr>
            <a:r>
              <a:rPr lang="en-US" sz="1300" dirty="0">
                <a:solidFill>
                  <a:srgbClr val="E7E8D1"/>
                </a:solidFill>
                <a:latin typeface="Calibri" pitchFamily="34" charset="0"/>
                <a:ea typeface="Calibri" pitchFamily="34" charset="-122"/>
                <a:cs typeface="Calibri" pitchFamily="34" charset="-120"/>
              </a:rPr>
              <a:t>Any paid answer must beat that bar — against a free substitute that speaks every Indian language.</a:t>
            </a:r>
            <a:endParaRPr lang="en-US" sz="1300" dirty="0"/>
          </a:p>
        </p:txBody>
      </p:sp>
      <p:sp>
        <p:nvSpPr>
          <p:cNvPr id="21" name="Text 16"/>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11</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STRATEGY · BEYOND PREPAID</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Six ways to monetise — ranked by who pays</a:t>
            </a:r>
            <a:endParaRPr lang="en-US" sz="3000" dirty="0"/>
          </a:p>
        </p:txBody>
      </p:sp>
      <p:sp>
        <p:nvSpPr>
          <p:cNvPr id="4" name="Shape 2"/>
          <p:cNvSpPr/>
          <p:nvPr/>
        </p:nvSpPr>
        <p:spPr>
          <a:xfrm>
            <a:off x="548640" y="1481328"/>
            <a:ext cx="3611880" cy="2212848"/>
          </a:xfrm>
          <a:prstGeom prst="roundRect">
            <a:avLst>
              <a:gd name="adj" fmla="val 3719"/>
            </a:avLst>
          </a:prstGeom>
          <a:solidFill>
            <a:srgbClr val="F2EFE6"/>
          </a:solidFill>
          <a:ln/>
          <a:effectLst>
            <a:outerShdw sx="100000" sy="100000" kx="0" ky="0" algn="bl" rotWithShape="0" blurRad="76200" dist="25400" dir="5400000">
              <a:srgbClr val="9C9284">
                <a:alpha val="25000"/>
              </a:srgbClr>
            </a:outerShdw>
          </a:effectLst>
        </p:spPr>
      </p:sp>
      <p:sp>
        <p:nvSpPr>
          <p:cNvPr id="5" name="Shape 3"/>
          <p:cNvSpPr/>
          <p:nvPr/>
        </p:nvSpPr>
        <p:spPr>
          <a:xfrm>
            <a:off x="804672" y="1700784"/>
            <a:ext cx="457200" cy="457200"/>
          </a:xfrm>
          <a:prstGeom prst="ellipse">
            <a:avLst/>
          </a:prstGeom>
          <a:solidFill>
            <a:srgbClr val="B85042"/>
          </a:solidFill>
          <a:ln/>
        </p:spPr>
      </p:sp>
      <p:pic>
        <p:nvPicPr>
          <p:cNvPr id="6" name="Image 0" descr="preencoded.png">    </p:cNvPr>
          <p:cNvPicPr>
            <a:picLocks noChangeAspect="1"/>
          </p:cNvPicPr>
          <p:nvPr/>
        </p:nvPicPr>
        <p:blipFill>
          <a:blip r:embed="rId1"/>
          <a:stretch>
            <a:fillRect/>
          </a:stretch>
        </p:blipFill>
        <p:spPr>
          <a:xfrm>
            <a:off x="923544" y="1819656"/>
            <a:ext cx="219456" cy="219456"/>
          </a:xfrm>
          <a:prstGeom prst="rect">
            <a:avLst/>
          </a:prstGeom>
        </p:spPr>
      </p:pic>
      <p:sp>
        <p:nvSpPr>
          <p:cNvPr id="7" name="Text 4"/>
          <p:cNvSpPr txBox="1"/>
          <p:nvPr/>
        </p:nvSpPr>
        <p:spPr>
          <a:xfrm>
            <a:off x="1389888" y="1682496"/>
            <a:ext cx="2697480" cy="566928"/>
          </a:xfrm>
          <a:prstGeom prst="rect">
            <a:avLst/>
          </a:prstGeom>
          <a:noFill/>
          <a:ln/>
        </p:spPr>
        <p:txBody>
          <a:bodyPr wrap="square" lIns="0" tIns="0" rIns="0" bIns="0" rtlCol="0" anchor="ctr"/>
          <a:lstStyle/>
          <a:p>
            <a:pPr indent="0" marL="0">
              <a:buNone/>
            </a:pPr>
            <a:r>
              <a:rPr lang="en-US" sz="1250" b="1" dirty="0">
                <a:solidFill>
                  <a:srgbClr val="2D2A26"/>
                </a:solidFill>
                <a:latin typeface="Cambria" pitchFamily="34" charset="0"/>
                <a:ea typeface="Cambria" pitchFamily="34" charset="-122"/>
                <a:cs typeface="Cambria" pitchFamily="34" charset="-120"/>
              </a:rPr>
              <a:t>1 · AI front door → clinic funnel</a:t>
            </a:r>
            <a:endParaRPr lang="en-US" sz="1250" dirty="0"/>
          </a:p>
        </p:txBody>
      </p:sp>
      <p:sp>
        <p:nvSpPr>
          <p:cNvPr id="8" name="Text 5"/>
          <p:cNvSpPr txBox="1"/>
          <p:nvPr/>
        </p:nvSpPr>
        <p:spPr>
          <a:xfrm>
            <a:off x="1389888" y="2231136"/>
            <a:ext cx="2697480" cy="237744"/>
          </a:xfrm>
          <a:prstGeom prst="rect">
            <a:avLst/>
          </a:prstGeom>
          <a:noFill/>
          <a:ln/>
        </p:spPr>
        <p:txBody>
          <a:bodyPr wrap="square" lIns="0" tIns="0" rIns="0" bIns="0" rtlCol="0" anchor="ctr"/>
          <a:lstStyle/>
          <a:p>
            <a:pPr indent="0" marL="0">
              <a:buNone/>
            </a:pPr>
            <a:r>
              <a:rPr lang="en-US" sz="1000" b="1" dirty="0">
                <a:solidFill>
                  <a:srgbClr val="8F3A30"/>
                </a:solidFill>
                <a:latin typeface="Calibri" pitchFamily="34" charset="0"/>
                <a:ea typeface="Calibri" pitchFamily="34" charset="-122"/>
                <a:cs typeface="Calibri" pitchFamily="34" charset="-120"/>
              </a:rPr>
              <a:t>Clinic pays (acquisition)</a:t>
            </a:r>
            <a:endParaRPr lang="en-US" sz="1000" dirty="0"/>
          </a:p>
        </p:txBody>
      </p:sp>
      <p:sp>
        <p:nvSpPr>
          <p:cNvPr id="9" name="Text 6"/>
          <p:cNvSpPr txBox="1"/>
          <p:nvPr/>
        </p:nvSpPr>
        <p:spPr>
          <a:xfrm>
            <a:off x="804672" y="2523744"/>
            <a:ext cx="3108960" cy="1097280"/>
          </a:xfrm>
          <a:prstGeom prst="rect">
            <a:avLst/>
          </a:prstGeom>
          <a:noFill/>
          <a:ln/>
        </p:spPr>
        <p:txBody>
          <a:bodyPr wrap="square" lIns="0" tIns="0" rIns="0" bIns="0" rtlCol="0" anchor="ctr"/>
          <a:lstStyle/>
          <a:p>
            <a:pPr indent="0" marL="0">
              <a:buNone/>
            </a:pPr>
            <a:r>
              <a:rPr lang="en-US" sz="1020" dirty="0">
                <a:solidFill>
                  <a:srgbClr val="2D2A26"/>
                </a:solidFill>
                <a:latin typeface="Calibri" pitchFamily="34" charset="0"/>
                <a:ea typeface="Calibri" pitchFamily="34" charset="-122"/>
                <a:cs typeface="Calibri" pitchFamily="34" charset="-120"/>
              </a:rPr>
              <a:t>The proven India mechanic (Vetic, Omelo): free AI triage routes the serious cases to a paid consult, home visit or clinic. We'd build the funnel and partner for escalation.</a:t>
            </a:r>
            <a:endParaRPr lang="en-US" sz="1020" dirty="0"/>
          </a:p>
        </p:txBody>
      </p:sp>
      <p:sp>
        <p:nvSpPr>
          <p:cNvPr id="10" name="Shape 7"/>
          <p:cNvSpPr/>
          <p:nvPr/>
        </p:nvSpPr>
        <p:spPr>
          <a:xfrm>
            <a:off x="4370832" y="1481328"/>
            <a:ext cx="3611880" cy="2212848"/>
          </a:xfrm>
          <a:prstGeom prst="roundRect">
            <a:avLst>
              <a:gd name="adj" fmla="val 3719"/>
            </a:avLst>
          </a:prstGeom>
          <a:solidFill>
            <a:srgbClr val="F2EFE6"/>
          </a:solidFill>
          <a:ln/>
          <a:effectLst>
            <a:outerShdw sx="100000" sy="100000" kx="0" ky="0" algn="bl" rotWithShape="0" blurRad="76200" dist="25400" dir="5400000">
              <a:srgbClr val="9C9284">
                <a:alpha val="25000"/>
              </a:srgbClr>
            </a:outerShdw>
          </a:effectLst>
        </p:spPr>
      </p:sp>
      <p:sp>
        <p:nvSpPr>
          <p:cNvPr id="11" name="Shape 8"/>
          <p:cNvSpPr/>
          <p:nvPr/>
        </p:nvSpPr>
        <p:spPr>
          <a:xfrm>
            <a:off x="4626864" y="1700784"/>
            <a:ext cx="457200" cy="457200"/>
          </a:xfrm>
          <a:prstGeom prst="ellipse">
            <a:avLst/>
          </a:prstGeom>
          <a:solidFill>
            <a:srgbClr val="B85042"/>
          </a:solidFill>
          <a:ln/>
        </p:spPr>
      </p:sp>
      <p:pic>
        <p:nvPicPr>
          <p:cNvPr id="12" name="Image 1" descr="preencoded.png">    </p:cNvPr>
          <p:cNvPicPr>
            <a:picLocks noChangeAspect="1"/>
          </p:cNvPicPr>
          <p:nvPr/>
        </p:nvPicPr>
        <p:blipFill>
          <a:blip r:embed="rId2"/>
          <a:stretch>
            <a:fillRect/>
          </a:stretch>
        </p:blipFill>
        <p:spPr>
          <a:xfrm>
            <a:off x="4745736" y="1819656"/>
            <a:ext cx="219456" cy="219456"/>
          </a:xfrm>
          <a:prstGeom prst="rect">
            <a:avLst/>
          </a:prstGeom>
        </p:spPr>
      </p:pic>
      <p:sp>
        <p:nvSpPr>
          <p:cNvPr id="13" name="Text 9"/>
          <p:cNvSpPr txBox="1"/>
          <p:nvPr/>
        </p:nvSpPr>
        <p:spPr>
          <a:xfrm>
            <a:off x="5212080" y="1682496"/>
            <a:ext cx="2697480" cy="566928"/>
          </a:xfrm>
          <a:prstGeom prst="rect">
            <a:avLst/>
          </a:prstGeom>
          <a:noFill/>
          <a:ln/>
        </p:spPr>
        <p:txBody>
          <a:bodyPr wrap="square" lIns="0" tIns="0" rIns="0" bIns="0" rtlCol="0" anchor="ctr"/>
          <a:lstStyle/>
          <a:p>
            <a:pPr indent="0" marL="0">
              <a:buNone/>
            </a:pPr>
            <a:r>
              <a:rPr lang="en-US" sz="1250" b="1" dirty="0">
                <a:solidFill>
                  <a:srgbClr val="2D2A26"/>
                </a:solidFill>
                <a:latin typeface="Cambria" pitchFamily="34" charset="0"/>
                <a:ea typeface="Cambria" pitchFamily="34" charset="-122"/>
                <a:cs typeface="Cambria" pitchFamily="34" charset="-120"/>
              </a:rPr>
              <a:t>2 · Insurer / employer-funded</a:t>
            </a:r>
            <a:endParaRPr lang="en-US" sz="1250" dirty="0"/>
          </a:p>
        </p:txBody>
      </p:sp>
      <p:sp>
        <p:nvSpPr>
          <p:cNvPr id="14" name="Text 10"/>
          <p:cNvSpPr txBox="1"/>
          <p:nvPr/>
        </p:nvSpPr>
        <p:spPr>
          <a:xfrm>
            <a:off x="5212080" y="2231136"/>
            <a:ext cx="2697480" cy="237744"/>
          </a:xfrm>
          <a:prstGeom prst="rect">
            <a:avLst/>
          </a:prstGeom>
          <a:noFill/>
          <a:ln/>
        </p:spPr>
        <p:txBody>
          <a:bodyPr wrap="square" lIns="0" tIns="0" rIns="0" bIns="0" rtlCol="0" anchor="ctr"/>
          <a:lstStyle/>
          <a:p>
            <a:pPr indent="0" marL="0">
              <a:buNone/>
            </a:pPr>
            <a:r>
              <a:rPr lang="en-US" sz="1000" b="1" dirty="0">
                <a:solidFill>
                  <a:srgbClr val="8F3A30"/>
                </a:solidFill>
                <a:latin typeface="Calibri" pitchFamily="34" charset="0"/>
                <a:ea typeface="Calibri" pitchFamily="34" charset="-122"/>
                <a:cs typeface="Calibri" pitchFamily="34" charset="-120"/>
              </a:rPr>
              <a:t>Insurer pays</a:t>
            </a:r>
            <a:endParaRPr lang="en-US" sz="1000" dirty="0"/>
          </a:p>
        </p:txBody>
      </p:sp>
      <p:sp>
        <p:nvSpPr>
          <p:cNvPr id="15" name="Text 11"/>
          <p:cNvSpPr txBox="1"/>
          <p:nvPr/>
        </p:nvSpPr>
        <p:spPr>
          <a:xfrm>
            <a:off x="4626864" y="2523744"/>
            <a:ext cx="3108960" cy="1097280"/>
          </a:xfrm>
          <a:prstGeom prst="rect">
            <a:avLst/>
          </a:prstGeom>
          <a:noFill/>
          <a:ln/>
        </p:spPr>
        <p:txBody>
          <a:bodyPr wrap="square" lIns="0" tIns="0" rIns="0" bIns="0" rtlCol="0" anchor="ctr"/>
          <a:lstStyle/>
          <a:p>
            <a:pPr indent="0" marL="0">
              <a:buNone/>
            </a:pPr>
            <a:r>
              <a:rPr lang="en-US" sz="1020" dirty="0">
                <a:solidFill>
                  <a:srgbClr val="2D2A26"/>
                </a:solidFill>
                <a:latin typeface="Calibri" pitchFamily="34" charset="0"/>
                <a:ea typeface="Calibri" pitchFamily="34" charset="-122"/>
                <a:cs typeface="Calibri" pitchFamily="34" charset="-120"/>
              </a:rPr>
              <a:t>The only model proven durable anywhere: Joii (UK) is free if insured; Airvet (US) is an employer benefit; HDFC ERGO already bundles vet consults. India pet insurance is tiny but growing.</a:t>
            </a:r>
            <a:endParaRPr lang="en-US" sz="1020" dirty="0"/>
          </a:p>
        </p:txBody>
      </p:sp>
      <p:sp>
        <p:nvSpPr>
          <p:cNvPr id="16" name="Shape 12"/>
          <p:cNvSpPr/>
          <p:nvPr/>
        </p:nvSpPr>
        <p:spPr>
          <a:xfrm>
            <a:off x="8193024" y="1481328"/>
            <a:ext cx="3611880" cy="2212848"/>
          </a:xfrm>
          <a:prstGeom prst="roundRect">
            <a:avLst>
              <a:gd name="adj" fmla="val 3719"/>
            </a:avLst>
          </a:prstGeom>
          <a:solidFill>
            <a:srgbClr val="F2EFE6"/>
          </a:solidFill>
          <a:ln/>
          <a:effectLst>
            <a:outerShdw sx="100000" sy="100000" kx="0" ky="0" algn="bl" rotWithShape="0" blurRad="76200" dist="25400" dir="5400000">
              <a:srgbClr val="9C9284">
                <a:alpha val="25000"/>
              </a:srgbClr>
            </a:outerShdw>
          </a:effectLst>
        </p:spPr>
      </p:sp>
      <p:sp>
        <p:nvSpPr>
          <p:cNvPr id="17" name="Shape 13"/>
          <p:cNvSpPr/>
          <p:nvPr/>
        </p:nvSpPr>
        <p:spPr>
          <a:xfrm>
            <a:off x="8449056" y="1700784"/>
            <a:ext cx="457200" cy="457200"/>
          </a:xfrm>
          <a:prstGeom prst="ellipse">
            <a:avLst/>
          </a:prstGeom>
          <a:solidFill>
            <a:srgbClr val="B85042"/>
          </a:solidFill>
          <a:ln/>
        </p:spPr>
      </p:sp>
      <p:pic>
        <p:nvPicPr>
          <p:cNvPr id="18" name="Image 2" descr="preencoded.png">    </p:cNvPr>
          <p:cNvPicPr>
            <a:picLocks noChangeAspect="1"/>
          </p:cNvPicPr>
          <p:nvPr/>
        </p:nvPicPr>
        <p:blipFill>
          <a:blip r:embed="rId3"/>
          <a:stretch>
            <a:fillRect/>
          </a:stretch>
        </p:blipFill>
        <p:spPr>
          <a:xfrm>
            <a:off x="8567928" y="1819656"/>
            <a:ext cx="219456" cy="219456"/>
          </a:xfrm>
          <a:prstGeom prst="rect">
            <a:avLst/>
          </a:prstGeom>
        </p:spPr>
      </p:pic>
      <p:sp>
        <p:nvSpPr>
          <p:cNvPr id="19" name="Text 14"/>
          <p:cNvSpPr txBox="1"/>
          <p:nvPr/>
        </p:nvSpPr>
        <p:spPr>
          <a:xfrm>
            <a:off x="9034272" y="1682496"/>
            <a:ext cx="2697480" cy="566928"/>
          </a:xfrm>
          <a:prstGeom prst="rect">
            <a:avLst/>
          </a:prstGeom>
          <a:noFill/>
          <a:ln/>
        </p:spPr>
        <p:txBody>
          <a:bodyPr wrap="square" lIns="0" tIns="0" rIns="0" bIns="0" rtlCol="0" anchor="ctr"/>
          <a:lstStyle/>
          <a:p>
            <a:pPr indent="0" marL="0">
              <a:buNone/>
            </a:pPr>
            <a:r>
              <a:rPr lang="en-US" sz="1250" b="1" dirty="0">
                <a:solidFill>
                  <a:srgbClr val="2D2A26"/>
                </a:solidFill>
                <a:latin typeface="Cambria" pitchFamily="34" charset="0"/>
                <a:ea typeface="Cambria" pitchFamily="34" charset="-122"/>
                <a:cs typeface="Cambria" pitchFamily="34" charset="-120"/>
              </a:rPr>
              <a:t>3 · B2B tooling for clinics</a:t>
            </a:r>
            <a:endParaRPr lang="en-US" sz="1250" dirty="0"/>
          </a:p>
        </p:txBody>
      </p:sp>
      <p:sp>
        <p:nvSpPr>
          <p:cNvPr id="20" name="Text 15"/>
          <p:cNvSpPr txBox="1"/>
          <p:nvPr/>
        </p:nvSpPr>
        <p:spPr>
          <a:xfrm>
            <a:off x="9034272" y="2231136"/>
            <a:ext cx="2697480" cy="237744"/>
          </a:xfrm>
          <a:prstGeom prst="rect">
            <a:avLst/>
          </a:prstGeom>
          <a:noFill/>
          <a:ln/>
        </p:spPr>
        <p:txBody>
          <a:bodyPr wrap="square" lIns="0" tIns="0" rIns="0" bIns="0" rtlCol="0" anchor="ctr"/>
          <a:lstStyle/>
          <a:p>
            <a:pPr indent="0" marL="0">
              <a:buNone/>
            </a:pPr>
            <a:r>
              <a:rPr lang="en-US" sz="1000" b="1" dirty="0">
                <a:solidFill>
                  <a:srgbClr val="8F3A30"/>
                </a:solidFill>
                <a:latin typeface="Calibri" pitchFamily="34" charset="0"/>
                <a:ea typeface="Calibri" pitchFamily="34" charset="-122"/>
                <a:cs typeface="Calibri" pitchFamily="34" charset="-120"/>
              </a:rPr>
              <a:t>Clinic pays SaaS</a:t>
            </a:r>
            <a:endParaRPr lang="en-US" sz="1000" dirty="0"/>
          </a:p>
        </p:txBody>
      </p:sp>
      <p:sp>
        <p:nvSpPr>
          <p:cNvPr id="21" name="Text 16"/>
          <p:cNvSpPr txBox="1"/>
          <p:nvPr/>
        </p:nvSpPr>
        <p:spPr>
          <a:xfrm>
            <a:off x="8449056" y="2523744"/>
            <a:ext cx="3108960" cy="1097280"/>
          </a:xfrm>
          <a:prstGeom prst="rect">
            <a:avLst/>
          </a:prstGeom>
          <a:noFill/>
          <a:ln/>
        </p:spPr>
        <p:txBody>
          <a:bodyPr wrap="square" lIns="0" tIns="0" rIns="0" bIns="0" rtlCol="0" anchor="ctr"/>
          <a:lstStyle/>
          <a:p>
            <a:pPr indent="0" marL="0">
              <a:buNone/>
            </a:pPr>
            <a:r>
              <a:rPr lang="en-US" sz="1020" dirty="0">
                <a:solidFill>
                  <a:srgbClr val="2D2A26"/>
                </a:solidFill>
                <a:latin typeface="Calibri" pitchFamily="34" charset="0"/>
                <a:ea typeface="Calibri" pitchFamily="34" charset="-122"/>
                <a:cs typeface="Calibri" pitchFamily="34" charset="-120"/>
              </a:rPr>
              <a:t>Triage, scribe and follow-up software for chains (65+ Vetic clinics) and independents. Sidesteps the free consumer floor entirely; the buyer has revenue.</a:t>
            </a:r>
            <a:endParaRPr lang="en-US" sz="1020" dirty="0"/>
          </a:p>
        </p:txBody>
      </p:sp>
      <p:sp>
        <p:nvSpPr>
          <p:cNvPr id="22" name="Shape 17"/>
          <p:cNvSpPr/>
          <p:nvPr/>
        </p:nvSpPr>
        <p:spPr>
          <a:xfrm>
            <a:off x="548640" y="3877056"/>
            <a:ext cx="3611880" cy="2212848"/>
          </a:xfrm>
          <a:prstGeom prst="roundRect">
            <a:avLst>
              <a:gd name="adj" fmla="val 3719"/>
            </a:avLst>
          </a:prstGeom>
          <a:solidFill>
            <a:srgbClr val="F2EFE6"/>
          </a:solidFill>
          <a:ln/>
          <a:effectLst>
            <a:outerShdw sx="100000" sy="100000" kx="0" ky="0" algn="bl" rotWithShape="0" blurRad="76200" dist="25400" dir="5400000">
              <a:srgbClr val="9C9284">
                <a:alpha val="25000"/>
              </a:srgbClr>
            </a:outerShdw>
          </a:effectLst>
        </p:spPr>
      </p:sp>
      <p:sp>
        <p:nvSpPr>
          <p:cNvPr id="23" name="Shape 18"/>
          <p:cNvSpPr/>
          <p:nvPr/>
        </p:nvSpPr>
        <p:spPr>
          <a:xfrm>
            <a:off x="804672" y="4096512"/>
            <a:ext cx="457200" cy="457200"/>
          </a:xfrm>
          <a:prstGeom prst="ellipse">
            <a:avLst/>
          </a:prstGeom>
          <a:solidFill>
            <a:srgbClr val="5E8270"/>
          </a:solidFill>
          <a:ln/>
        </p:spPr>
      </p:sp>
      <p:pic>
        <p:nvPicPr>
          <p:cNvPr id="24" name="Image 3" descr="preencoded.png">    </p:cNvPr>
          <p:cNvPicPr>
            <a:picLocks noChangeAspect="1"/>
          </p:cNvPicPr>
          <p:nvPr/>
        </p:nvPicPr>
        <p:blipFill>
          <a:blip r:embed="rId4"/>
          <a:stretch>
            <a:fillRect/>
          </a:stretch>
        </p:blipFill>
        <p:spPr>
          <a:xfrm>
            <a:off x="923544" y="4215384"/>
            <a:ext cx="219456" cy="219456"/>
          </a:xfrm>
          <a:prstGeom prst="rect">
            <a:avLst/>
          </a:prstGeom>
        </p:spPr>
      </p:pic>
      <p:sp>
        <p:nvSpPr>
          <p:cNvPr id="25" name="Text 19"/>
          <p:cNvSpPr txBox="1"/>
          <p:nvPr/>
        </p:nvSpPr>
        <p:spPr>
          <a:xfrm>
            <a:off x="1389888" y="4078224"/>
            <a:ext cx="2697480" cy="566928"/>
          </a:xfrm>
          <a:prstGeom prst="rect">
            <a:avLst/>
          </a:prstGeom>
          <a:noFill/>
          <a:ln/>
        </p:spPr>
        <p:txBody>
          <a:bodyPr wrap="square" lIns="0" tIns="0" rIns="0" bIns="0" rtlCol="0" anchor="ctr"/>
          <a:lstStyle/>
          <a:p>
            <a:pPr indent="0" marL="0">
              <a:buNone/>
            </a:pPr>
            <a:r>
              <a:rPr lang="en-US" sz="1250" b="1" dirty="0">
                <a:solidFill>
                  <a:srgbClr val="2D2A26"/>
                </a:solidFill>
                <a:latin typeface="Cambria" pitchFamily="34" charset="0"/>
                <a:ea typeface="Cambria" pitchFamily="34" charset="-122"/>
                <a:cs typeface="Cambria" pitchFamily="34" charset="-120"/>
              </a:rPr>
              <a:t>4 · Vernacular voice triage</a:t>
            </a:r>
            <a:endParaRPr lang="en-US" sz="1250" dirty="0"/>
          </a:p>
        </p:txBody>
      </p:sp>
      <p:sp>
        <p:nvSpPr>
          <p:cNvPr id="26" name="Text 20"/>
          <p:cNvSpPr txBox="1"/>
          <p:nvPr/>
        </p:nvSpPr>
        <p:spPr>
          <a:xfrm>
            <a:off x="1389888" y="4626864"/>
            <a:ext cx="2697480" cy="237744"/>
          </a:xfrm>
          <a:prstGeom prst="rect">
            <a:avLst/>
          </a:prstGeom>
          <a:noFill/>
          <a:ln/>
        </p:spPr>
        <p:txBody>
          <a:bodyPr wrap="square" lIns="0" tIns="0" rIns="0" bIns="0" rtlCol="0" anchor="ctr"/>
          <a:lstStyle/>
          <a:p>
            <a:pPr indent="0" marL="0">
              <a:buNone/>
            </a:pPr>
            <a:r>
              <a:rPr lang="en-US" sz="1000" b="1" dirty="0">
                <a:solidFill>
                  <a:srgbClr val="8F3A30"/>
                </a:solidFill>
                <a:latin typeface="Calibri" pitchFamily="34" charset="0"/>
                <a:ea typeface="Calibri" pitchFamily="34" charset="-122"/>
                <a:cs typeface="Calibri" pitchFamily="34" charset="-120"/>
              </a:rPr>
              <a:t>A feature, not a business</a:t>
            </a:r>
            <a:endParaRPr lang="en-US" sz="1000" dirty="0"/>
          </a:p>
        </p:txBody>
      </p:sp>
      <p:sp>
        <p:nvSpPr>
          <p:cNvPr id="27" name="Text 21"/>
          <p:cNvSpPr txBox="1"/>
          <p:nvPr/>
        </p:nvSpPr>
        <p:spPr>
          <a:xfrm>
            <a:off x="804672" y="4919472"/>
            <a:ext cx="3108960" cy="1097280"/>
          </a:xfrm>
          <a:prstGeom prst="rect">
            <a:avLst/>
          </a:prstGeom>
          <a:noFill/>
          <a:ln/>
        </p:spPr>
        <p:txBody>
          <a:bodyPr wrap="square" lIns="0" tIns="0" rIns="0" bIns="0" rtlCol="0" anchor="ctr"/>
          <a:lstStyle/>
          <a:p>
            <a:pPr indent="0" marL="0">
              <a:buNone/>
            </a:pPr>
            <a:r>
              <a:rPr lang="en-US" sz="1020" dirty="0">
                <a:solidFill>
                  <a:srgbClr val="2D2A26"/>
                </a:solidFill>
                <a:latin typeface="Calibri" pitchFamily="34" charset="0"/>
                <a:ea typeface="Calibri" pitchFamily="34" charset="-122"/>
                <a:cs typeface="Calibri" pitchFamily="34" charset="-120"/>
              </a:rPr>
              <a:t>Genuinely unoccupied: no pet product does Indian-language voice (the only such bot serves livestock). Powerful edge — but it must ride on #1–#3.</a:t>
            </a:r>
            <a:endParaRPr lang="en-US" sz="1020" dirty="0"/>
          </a:p>
        </p:txBody>
      </p:sp>
      <p:sp>
        <p:nvSpPr>
          <p:cNvPr id="28" name="Shape 22"/>
          <p:cNvSpPr/>
          <p:nvPr/>
        </p:nvSpPr>
        <p:spPr>
          <a:xfrm>
            <a:off x="4370832" y="3877056"/>
            <a:ext cx="3611880" cy="2212848"/>
          </a:xfrm>
          <a:prstGeom prst="roundRect">
            <a:avLst>
              <a:gd name="adj" fmla="val 3719"/>
            </a:avLst>
          </a:prstGeom>
          <a:solidFill>
            <a:srgbClr val="F2EFE6"/>
          </a:solidFill>
          <a:ln/>
          <a:effectLst>
            <a:outerShdw sx="100000" sy="100000" kx="0" ky="0" algn="bl" rotWithShape="0" blurRad="76200" dist="25400" dir="5400000">
              <a:srgbClr val="9C9284">
                <a:alpha val="25000"/>
              </a:srgbClr>
            </a:outerShdw>
          </a:effectLst>
        </p:spPr>
      </p:sp>
      <p:sp>
        <p:nvSpPr>
          <p:cNvPr id="29" name="Shape 23"/>
          <p:cNvSpPr/>
          <p:nvPr/>
        </p:nvSpPr>
        <p:spPr>
          <a:xfrm>
            <a:off x="4626864" y="4096512"/>
            <a:ext cx="457200" cy="457200"/>
          </a:xfrm>
          <a:prstGeom prst="ellipse">
            <a:avLst/>
          </a:prstGeom>
          <a:solidFill>
            <a:srgbClr val="5E8270"/>
          </a:solidFill>
          <a:ln/>
        </p:spPr>
      </p:sp>
      <p:pic>
        <p:nvPicPr>
          <p:cNvPr id="30" name="Image 4" descr="preencoded.png">    </p:cNvPr>
          <p:cNvPicPr>
            <a:picLocks noChangeAspect="1"/>
          </p:cNvPicPr>
          <p:nvPr/>
        </p:nvPicPr>
        <p:blipFill>
          <a:blip r:embed="rId5"/>
          <a:stretch>
            <a:fillRect/>
          </a:stretch>
        </p:blipFill>
        <p:spPr>
          <a:xfrm>
            <a:off x="4745736" y="4215384"/>
            <a:ext cx="219456" cy="219456"/>
          </a:xfrm>
          <a:prstGeom prst="rect">
            <a:avLst/>
          </a:prstGeom>
        </p:spPr>
      </p:pic>
      <p:sp>
        <p:nvSpPr>
          <p:cNvPr id="31" name="Text 24"/>
          <p:cNvSpPr txBox="1"/>
          <p:nvPr/>
        </p:nvSpPr>
        <p:spPr>
          <a:xfrm>
            <a:off x="5212080" y="4078224"/>
            <a:ext cx="2697480" cy="566928"/>
          </a:xfrm>
          <a:prstGeom prst="rect">
            <a:avLst/>
          </a:prstGeom>
          <a:noFill/>
          <a:ln/>
        </p:spPr>
        <p:txBody>
          <a:bodyPr wrap="square" lIns="0" tIns="0" rIns="0" bIns="0" rtlCol="0" anchor="ctr"/>
          <a:lstStyle/>
          <a:p>
            <a:pPr indent="0" marL="0">
              <a:buNone/>
            </a:pPr>
            <a:r>
              <a:rPr lang="en-US" sz="1250" b="1" dirty="0">
                <a:solidFill>
                  <a:srgbClr val="2D2A26"/>
                </a:solidFill>
                <a:latin typeface="Cambria" pitchFamily="34" charset="0"/>
                <a:ea typeface="Cambria" pitchFamily="34" charset="-122"/>
                <a:cs typeface="Cambria" pitchFamily="34" charset="-120"/>
              </a:rPr>
              <a:t>5 · Prepaid credits (the original idea)</a:t>
            </a:r>
            <a:endParaRPr lang="en-US" sz="1250" dirty="0"/>
          </a:p>
        </p:txBody>
      </p:sp>
      <p:sp>
        <p:nvSpPr>
          <p:cNvPr id="32" name="Text 25"/>
          <p:cNvSpPr txBox="1"/>
          <p:nvPr/>
        </p:nvSpPr>
        <p:spPr>
          <a:xfrm>
            <a:off x="5212080" y="4626864"/>
            <a:ext cx="2697480" cy="237744"/>
          </a:xfrm>
          <a:prstGeom prst="rect">
            <a:avLst/>
          </a:prstGeom>
          <a:noFill/>
          <a:ln/>
        </p:spPr>
        <p:txBody>
          <a:bodyPr wrap="square" lIns="0" tIns="0" rIns="0" bIns="0" rtlCol="0" anchor="ctr"/>
          <a:lstStyle/>
          <a:p>
            <a:pPr indent="0" marL="0">
              <a:buNone/>
            </a:pPr>
            <a:r>
              <a:rPr lang="en-US" sz="1000" b="1" dirty="0">
                <a:solidFill>
                  <a:srgbClr val="8F3A30"/>
                </a:solidFill>
                <a:latin typeface="Calibri" pitchFamily="34" charset="0"/>
                <a:ea typeface="Calibri" pitchFamily="34" charset="-122"/>
                <a:cs typeface="Calibri" pitchFamily="34" charset="-120"/>
              </a:rPr>
              <a:t>Owner pays</a:t>
            </a:r>
            <a:endParaRPr lang="en-US" sz="1000" dirty="0"/>
          </a:p>
        </p:txBody>
      </p:sp>
      <p:sp>
        <p:nvSpPr>
          <p:cNvPr id="33" name="Text 26"/>
          <p:cNvSpPr txBox="1"/>
          <p:nvPr/>
        </p:nvSpPr>
        <p:spPr>
          <a:xfrm>
            <a:off x="4626864" y="4919472"/>
            <a:ext cx="3108960" cy="1097280"/>
          </a:xfrm>
          <a:prstGeom prst="rect">
            <a:avLst/>
          </a:prstGeom>
          <a:noFill/>
          <a:ln/>
        </p:spPr>
        <p:txBody>
          <a:bodyPr wrap="square" lIns="0" tIns="0" rIns="0" bIns="0" rtlCol="0" anchor="ctr"/>
          <a:lstStyle/>
          <a:p>
            <a:pPr indent="0" marL="0">
              <a:buNone/>
            </a:pPr>
            <a:r>
              <a:rPr lang="en-US" sz="1020" dirty="0">
                <a:solidFill>
                  <a:srgbClr val="2D2A26"/>
                </a:solidFill>
                <a:latin typeface="Calibri" pitchFamily="34" charset="0"/>
                <a:ea typeface="Calibri" pitchFamily="34" charset="-122"/>
                <a:cs typeface="Calibri" pitchFamily="34" charset="-120"/>
              </a:rPr>
              <a:t>The slot is empty, but a paid AI answer must price under ~₹99 against a ₹149 human and a ₹0 chatbot. Even success would prove a small market.</a:t>
            </a:r>
            <a:endParaRPr lang="en-US" sz="1020" dirty="0"/>
          </a:p>
        </p:txBody>
      </p:sp>
      <p:sp>
        <p:nvSpPr>
          <p:cNvPr id="34" name="Shape 27"/>
          <p:cNvSpPr/>
          <p:nvPr/>
        </p:nvSpPr>
        <p:spPr>
          <a:xfrm>
            <a:off x="8193024" y="3877056"/>
            <a:ext cx="3611880" cy="2212848"/>
          </a:xfrm>
          <a:prstGeom prst="roundRect">
            <a:avLst>
              <a:gd name="adj" fmla="val 3719"/>
            </a:avLst>
          </a:prstGeom>
          <a:solidFill>
            <a:srgbClr val="F2EFE6"/>
          </a:solidFill>
          <a:ln/>
          <a:effectLst>
            <a:outerShdw sx="100000" sy="100000" kx="0" ky="0" algn="bl" rotWithShape="0" blurRad="76200" dist="25400" dir="5400000">
              <a:srgbClr val="9C9284">
                <a:alpha val="25000"/>
              </a:srgbClr>
            </a:outerShdw>
          </a:effectLst>
        </p:spPr>
      </p:sp>
      <p:sp>
        <p:nvSpPr>
          <p:cNvPr id="35" name="Shape 28"/>
          <p:cNvSpPr/>
          <p:nvPr/>
        </p:nvSpPr>
        <p:spPr>
          <a:xfrm>
            <a:off x="8449056" y="4096512"/>
            <a:ext cx="457200" cy="457200"/>
          </a:xfrm>
          <a:prstGeom prst="ellipse">
            <a:avLst/>
          </a:prstGeom>
          <a:solidFill>
            <a:srgbClr val="5E8270"/>
          </a:solidFill>
          <a:ln/>
        </p:spPr>
      </p:sp>
      <p:pic>
        <p:nvPicPr>
          <p:cNvPr id="36" name="Image 5" descr="preencoded.png">    </p:cNvPr>
          <p:cNvPicPr>
            <a:picLocks noChangeAspect="1"/>
          </p:cNvPicPr>
          <p:nvPr/>
        </p:nvPicPr>
        <p:blipFill>
          <a:blip r:embed="rId6"/>
          <a:stretch>
            <a:fillRect/>
          </a:stretch>
        </p:blipFill>
        <p:spPr>
          <a:xfrm>
            <a:off x="8567928" y="4215384"/>
            <a:ext cx="219456" cy="219456"/>
          </a:xfrm>
          <a:prstGeom prst="rect">
            <a:avLst/>
          </a:prstGeom>
        </p:spPr>
      </p:pic>
      <p:sp>
        <p:nvSpPr>
          <p:cNvPr id="37" name="Text 29"/>
          <p:cNvSpPr txBox="1"/>
          <p:nvPr/>
        </p:nvSpPr>
        <p:spPr>
          <a:xfrm>
            <a:off x="9034272" y="4078224"/>
            <a:ext cx="2697480" cy="566928"/>
          </a:xfrm>
          <a:prstGeom prst="rect">
            <a:avLst/>
          </a:prstGeom>
          <a:noFill/>
          <a:ln/>
        </p:spPr>
        <p:txBody>
          <a:bodyPr wrap="square" lIns="0" tIns="0" rIns="0" bIns="0" rtlCol="0" anchor="ctr"/>
          <a:lstStyle/>
          <a:p>
            <a:pPr indent="0" marL="0">
              <a:buNone/>
            </a:pPr>
            <a:r>
              <a:rPr lang="en-US" sz="1250" b="1" dirty="0">
                <a:solidFill>
                  <a:srgbClr val="2D2A26"/>
                </a:solidFill>
                <a:latin typeface="Cambria" pitchFamily="34" charset="0"/>
                <a:ea typeface="Cambria" pitchFamily="34" charset="-122"/>
                <a:cs typeface="Cambria" pitchFamily="34" charset="-120"/>
              </a:rPr>
              <a:t>6 · Commerce attach</a:t>
            </a:r>
            <a:endParaRPr lang="en-US" sz="1250" dirty="0"/>
          </a:p>
        </p:txBody>
      </p:sp>
      <p:sp>
        <p:nvSpPr>
          <p:cNvPr id="38" name="Text 30"/>
          <p:cNvSpPr txBox="1"/>
          <p:nvPr/>
        </p:nvSpPr>
        <p:spPr>
          <a:xfrm>
            <a:off x="9034272" y="4626864"/>
            <a:ext cx="2697480" cy="237744"/>
          </a:xfrm>
          <a:prstGeom prst="rect">
            <a:avLst/>
          </a:prstGeom>
          <a:noFill/>
          <a:ln/>
        </p:spPr>
        <p:txBody>
          <a:bodyPr wrap="square" lIns="0" tIns="0" rIns="0" bIns="0" rtlCol="0" anchor="ctr"/>
          <a:lstStyle/>
          <a:p>
            <a:pPr indent="0" marL="0">
              <a:buNone/>
            </a:pPr>
            <a:r>
              <a:rPr lang="en-US" sz="1000" b="1" dirty="0">
                <a:solidFill>
                  <a:srgbClr val="8F3A30"/>
                </a:solidFill>
                <a:latin typeface="Calibri" pitchFamily="34" charset="0"/>
                <a:ea typeface="Calibri" pitchFamily="34" charset="-122"/>
                <a:cs typeface="Calibri" pitchFamily="34" charset="-120"/>
              </a:rPr>
              <a:t>Margin on food &amp; meds</a:t>
            </a:r>
            <a:endParaRPr lang="en-US" sz="1000" dirty="0"/>
          </a:p>
        </p:txBody>
      </p:sp>
      <p:sp>
        <p:nvSpPr>
          <p:cNvPr id="39" name="Text 31"/>
          <p:cNvSpPr txBox="1"/>
          <p:nvPr/>
        </p:nvSpPr>
        <p:spPr>
          <a:xfrm>
            <a:off x="8449056" y="4919472"/>
            <a:ext cx="3108960" cy="1097280"/>
          </a:xfrm>
          <a:prstGeom prst="rect">
            <a:avLst/>
          </a:prstGeom>
          <a:noFill/>
          <a:ln/>
        </p:spPr>
        <p:txBody>
          <a:bodyPr wrap="square" lIns="0" tIns="0" rIns="0" bIns="0" rtlCol="0" anchor="ctr"/>
          <a:lstStyle/>
          <a:p>
            <a:pPr indent="0" marL="0">
              <a:buNone/>
            </a:pPr>
            <a:r>
              <a:rPr lang="en-US" sz="1020" dirty="0">
                <a:solidFill>
                  <a:srgbClr val="2D2A26"/>
                </a:solidFill>
                <a:latin typeface="Calibri" pitchFamily="34" charset="0"/>
                <a:ea typeface="Calibri" pitchFamily="34" charset="-122"/>
                <a:cs typeface="Calibri" pitchFamily="34" charset="-120"/>
              </a:rPr>
              <a:t>The model that actually pays today (Supertails: ₹108 cr, mostly commerce). Requires inventory, logistics and five years we don't have.</a:t>
            </a:r>
            <a:endParaRPr lang="en-US" sz="1020" dirty="0"/>
          </a:p>
        </p:txBody>
      </p:sp>
      <p:sp>
        <p:nvSpPr>
          <p:cNvPr id="40" name="Text 32"/>
          <p:cNvSpPr txBox="1"/>
          <p:nvPr/>
        </p:nvSpPr>
        <p:spPr>
          <a:xfrm>
            <a:off x="548640" y="6355080"/>
            <a:ext cx="10058400" cy="292608"/>
          </a:xfrm>
          <a:prstGeom prst="rect">
            <a:avLst/>
          </a:prstGeom>
          <a:noFill/>
          <a:ln/>
        </p:spPr>
        <p:txBody>
          <a:bodyPr wrap="square" lIns="0" tIns="0" rIns="0" bIns="0" rtlCol="0" anchor="ctr"/>
          <a:lstStyle/>
          <a:p>
            <a:pPr indent="0" marL="0">
              <a:buNone/>
            </a:pPr>
            <a:r>
              <a:rPr lang="en-US" sz="1100" i="1" dirty="0">
                <a:solidFill>
                  <a:srgbClr val="7A736B"/>
                </a:solidFill>
                <a:latin typeface="Calibri" pitchFamily="34" charset="0"/>
                <a:ea typeface="Calibri" pitchFamily="34" charset="-122"/>
                <a:cs typeface="Calibri" pitchFamily="34" charset="-120"/>
              </a:rPr>
              <a:t>Ranking logic: the durable models are the ones where someone other than the pet owner pays.</a:t>
            </a:r>
            <a:endParaRPr lang="en-US" sz="1100" dirty="0"/>
          </a:p>
        </p:txBody>
      </p:sp>
      <p:sp>
        <p:nvSpPr>
          <p:cNvPr id="41" name="Text 33"/>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12</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3B2A22"/>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D97A6C"/>
                </a:solidFill>
                <a:latin typeface="Calibri" pitchFamily="34" charset="0"/>
                <a:ea typeface="Calibri" pitchFamily="34" charset="-122"/>
                <a:cs typeface="Calibri" pitchFamily="34" charset="-120"/>
              </a:rPr>
              <a:t>CONCLUSIONS</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FFFFFF"/>
                </a:solidFill>
                <a:latin typeface="Cambria" pitchFamily="34" charset="0"/>
                <a:ea typeface="Cambria" pitchFamily="34" charset="-122"/>
                <a:cs typeface="Cambria" pitchFamily="34" charset="-120"/>
              </a:rPr>
              <a:t>Right about the rules. Early for the rupees.</a:t>
            </a:r>
            <a:endParaRPr lang="en-US" sz="3000" dirty="0"/>
          </a:p>
        </p:txBody>
      </p:sp>
      <p:sp>
        <p:nvSpPr>
          <p:cNvPr id="4" name="Shape 2"/>
          <p:cNvSpPr/>
          <p:nvPr/>
        </p:nvSpPr>
        <p:spPr>
          <a:xfrm>
            <a:off x="548640" y="1600200"/>
            <a:ext cx="11091672" cy="1481328"/>
          </a:xfrm>
          <a:prstGeom prst="roundRect">
            <a:avLst>
              <a:gd name="adj" fmla="val 5556"/>
            </a:avLst>
          </a:prstGeom>
          <a:solidFill>
            <a:srgbClr val="4A382E"/>
          </a:solidFill>
          <a:ln/>
        </p:spPr>
      </p:sp>
      <p:sp>
        <p:nvSpPr>
          <p:cNvPr id="5" name="Shape 3"/>
          <p:cNvSpPr/>
          <p:nvPr/>
        </p:nvSpPr>
        <p:spPr>
          <a:xfrm>
            <a:off x="841248" y="2039112"/>
            <a:ext cx="566928" cy="566928"/>
          </a:xfrm>
          <a:prstGeom prst="ellipse">
            <a:avLst/>
          </a:prstGeom>
          <a:solidFill>
            <a:srgbClr val="5E8270"/>
          </a:solidFill>
          <a:ln/>
        </p:spPr>
      </p:sp>
      <p:pic>
        <p:nvPicPr>
          <p:cNvPr id="6" name="Image 0" descr="preencoded.png">    </p:cNvPr>
          <p:cNvPicPr>
            <a:picLocks noChangeAspect="1"/>
          </p:cNvPicPr>
          <p:nvPr/>
        </p:nvPicPr>
        <p:blipFill>
          <a:blip r:embed="rId1"/>
          <a:stretch>
            <a:fillRect/>
          </a:stretch>
        </p:blipFill>
        <p:spPr>
          <a:xfrm>
            <a:off x="988649" y="2186513"/>
            <a:ext cx="272125" cy="272125"/>
          </a:xfrm>
          <a:prstGeom prst="rect">
            <a:avLst/>
          </a:prstGeom>
        </p:spPr>
      </p:pic>
      <p:sp>
        <p:nvSpPr>
          <p:cNvPr id="7" name="Text 4"/>
          <p:cNvSpPr txBox="1"/>
          <p:nvPr/>
        </p:nvSpPr>
        <p:spPr>
          <a:xfrm>
            <a:off x="1691640" y="1746504"/>
            <a:ext cx="9692640" cy="347472"/>
          </a:xfrm>
          <a:prstGeom prst="rect">
            <a:avLst/>
          </a:prstGeom>
          <a:noFill/>
          <a:ln/>
        </p:spPr>
        <p:txBody>
          <a:bodyPr wrap="square" lIns="0" tIns="0" rIns="0" bIns="0" rtlCol="0" anchor="ctr"/>
          <a:lstStyle/>
          <a:p>
            <a:pPr indent="0" marL="0">
              <a:buNone/>
            </a:pPr>
            <a:r>
              <a:rPr lang="en-US" sz="1650" b="1" dirty="0">
                <a:solidFill>
                  <a:srgbClr val="FFFFFF"/>
                </a:solidFill>
                <a:latin typeface="Cambria" pitchFamily="34" charset="0"/>
                <a:ea typeface="Cambria" pitchFamily="34" charset="-122"/>
                <a:cs typeface="Cambria" pitchFamily="34" charset="-120"/>
              </a:rPr>
              <a:t>The friend is right about regulation — completely.</a:t>
            </a:r>
            <a:endParaRPr lang="en-US" sz="1650" dirty="0"/>
          </a:p>
        </p:txBody>
      </p:sp>
      <p:sp>
        <p:nvSpPr>
          <p:cNvPr id="8" name="Text 5"/>
          <p:cNvSpPr txBox="1"/>
          <p:nvPr/>
        </p:nvSpPr>
        <p:spPr>
          <a:xfrm>
            <a:off x="1691640" y="2130552"/>
            <a:ext cx="9692640" cy="868680"/>
          </a:xfrm>
          <a:prstGeom prst="rect">
            <a:avLst/>
          </a:prstGeom>
          <a:noFill/>
          <a:ln/>
        </p:spPr>
        <p:txBody>
          <a:bodyPr wrap="square" lIns="0" tIns="0" rIns="0" bIns="0" rtlCol="0" anchor="ctr"/>
          <a:lstStyle/>
          <a:p>
            <a:pPr indent="0" marL="0">
              <a:buNone/>
            </a:pPr>
            <a:r>
              <a:rPr lang="en-US" sz="1150" dirty="0">
                <a:solidFill>
                  <a:srgbClr val="E7E8D1"/>
                </a:solidFill>
                <a:latin typeface="Calibri" pitchFamily="34" charset="0"/>
                <a:ea typeface="Calibri" pitchFamily="34" charset="-122"/>
                <a:cs typeface="Calibri" pitchFamily="34" charset="-120"/>
              </a:rPr>
              <a:t>No AI ban, no defined offence, a ₹1,000 penalty behind a state-only prosecution gate, zero enforcement anywhere 2015–2026, and a government building the enabling direction. This is exactly the lighter world PocketDoc doesn't live in.</a:t>
            </a:r>
            <a:endParaRPr lang="en-US" sz="1150" dirty="0"/>
          </a:p>
        </p:txBody>
      </p:sp>
      <p:sp>
        <p:nvSpPr>
          <p:cNvPr id="9" name="Shape 6"/>
          <p:cNvSpPr/>
          <p:nvPr/>
        </p:nvSpPr>
        <p:spPr>
          <a:xfrm>
            <a:off x="548640" y="3246120"/>
            <a:ext cx="11091672" cy="1481328"/>
          </a:xfrm>
          <a:prstGeom prst="roundRect">
            <a:avLst>
              <a:gd name="adj" fmla="val 5556"/>
            </a:avLst>
          </a:prstGeom>
          <a:solidFill>
            <a:srgbClr val="4A382E"/>
          </a:solidFill>
          <a:ln/>
        </p:spPr>
      </p:sp>
      <p:sp>
        <p:nvSpPr>
          <p:cNvPr id="10" name="Shape 7"/>
          <p:cNvSpPr/>
          <p:nvPr/>
        </p:nvSpPr>
        <p:spPr>
          <a:xfrm>
            <a:off x="841248" y="3685032"/>
            <a:ext cx="566928" cy="566928"/>
          </a:xfrm>
          <a:prstGeom prst="ellipse">
            <a:avLst/>
          </a:prstGeom>
          <a:solidFill>
            <a:srgbClr val="8F3A30"/>
          </a:solidFill>
          <a:ln/>
        </p:spPr>
      </p:sp>
      <p:pic>
        <p:nvPicPr>
          <p:cNvPr id="11" name="Image 1" descr="preencoded.png">    </p:cNvPr>
          <p:cNvPicPr>
            <a:picLocks noChangeAspect="1"/>
          </p:cNvPicPr>
          <p:nvPr/>
        </p:nvPicPr>
        <p:blipFill>
          <a:blip r:embed="rId2"/>
          <a:stretch>
            <a:fillRect/>
          </a:stretch>
        </p:blipFill>
        <p:spPr>
          <a:xfrm>
            <a:off x="988649" y="3832433"/>
            <a:ext cx="272125" cy="272125"/>
          </a:xfrm>
          <a:prstGeom prst="rect">
            <a:avLst/>
          </a:prstGeom>
        </p:spPr>
      </p:pic>
      <p:sp>
        <p:nvSpPr>
          <p:cNvPr id="12" name="Text 8"/>
          <p:cNvSpPr txBox="1"/>
          <p:nvPr/>
        </p:nvSpPr>
        <p:spPr>
          <a:xfrm>
            <a:off x="1691640" y="3392424"/>
            <a:ext cx="9692640" cy="347472"/>
          </a:xfrm>
          <a:prstGeom prst="rect">
            <a:avLst/>
          </a:prstGeom>
          <a:noFill/>
          <a:ln/>
        </p:spPr>
        <p:txBody>
          <a:bodyPr wrap="square" lIns="0" tIns="0" rIns="0" bIns="0" rtlCol="0" anchor="ctr"/>
          <a:lstStyle/>
          <a:p>
            <a:pPr indent="0" marL="0">
              <a:buNone/>
            </a:pPr>
            <a:r>
              <a:rPr lang="en-US" sz="1650" b="1" dirty="0">
                <a:solidFill>
                  <a:srgbClr val="FFFFFF"/>
                </a:solidFill>
                <a:latin typeface="Cambria" pitchFamily="34" charset="0"/>
                <a:ea typeface="Cambria" pitchFamily="34" charset="-122"/>
                <a:cs typeface="Cambria" pitchFamily="34" charset="-120"/>
              </a:rPr>
              <a:t>The market says: not yet.</a:t>
            </a:r>
            <a:endParaRPr lang="en-US" sz="1650" dirty="0"/>
          </a:p>
        </p:txBody>
      </p:sp>
      <p:sp>
        <p:nvSpPr>
          <p:cNvPr id="13" name="Text 9"/>
          <p:cNvSpPr txBox="1"/>
          <p:nvPr/>
        </p:nvSpPr>
        <p:spPr>
          <a:xfrm>
            <a:off x="1691640" y="3776472"/>
            <a:ext cx="9692640" cy="868680"/>
          </a:xfrm>
          <a:prstGeom prst="rect">
            <a:avLst/>
          </a:prstGeom>
          <a:noFill/>
          <a:ln/>
        </p:spPr>
        <p:txBody>
          <a:bodyPr wrap="square" lIns="0" tIns="0" rIns="0" bIns="0" rtlCol="0" anchor="ctr"/>
          <a:lstStyle/>
          <a:p>
            <a:pPr indent="0" marL="0">
              <a:buNone/>
            </a:pPr>
            <a:r>
              <a:rPr lang="en-US" sz="1150" dirty="0">
                <a:solidFill>
                  <a:srgbClr val="E7E8D1"/>
                </a:solidFill>
                <a:latin typeface="Calibri" pitchFamily="34" charset="0"/>
                <a:ea typeface="Calibri" pitchFamily="34" charset="-122"/>
                <a:cs typeface="Calibri" pitchFamily="34" charset="-120"/>
              </a:rPr>
              <a:t>Advice is a loss-leader under a free floor (free AI apps, free first consults, ChatGPT) and a ₹149 live-human ceiling. Six-plus India entrants publish no revenue; the audited advice line found is ₹2.65 cr; the global category's best-funded consumer plays died ($80 M Fuzzy) or pivoted to B2B (AskVet).</a:t>
            </a:r>
            <a:endParaRPr lang="en-US" sz="1150" dirty="0"/>
          </a:p>
        </p:txBody>
      </p:sp>
      <p:sp>
        <p:nvSpPr>
          <p:cNvPr id="14" name="Shape 10"/>
          <p:cNvSpPr/>
          <p:nvPr/>
        </p:nvSpPr>
        <p:spPr>
          <a:xfrm>
            <a:off x="548640" y="4892040"/>
            <a:ext cx="11091672" cy="1481328"/>
          </a:xfrm>
          <a:prstGeom prst="roundRect">
            <a:avLst>
              <a:gd name="adj" fmla="val 5556"/>
            </a:avLst>
          </a:prstGeom>
          <a:solidFill>
            <a:srgbClr val="4A382E"/>
          </a:solidFill>
          <a:ln/>
        </p:spPr>
      </p:sp>
      <p:sp>
        <p:nvSpPr>
          <p:cNvPr id="15" name="Shape 11"/>
          <p:cNvSpPr/>
          <p:nvPr/>
        </p:nvSpPr>
        <p:spPr>
          <a:xfrm>
            <a:off x="841248" y="5330952"/>
            <a:ext cx="566928" cy="566928"/>
          </a:xfrm>
          <a:prstGeom prst="ellipse">
            <a:avLst/>
          </a:prstGeom>
          <a:solidFill>
            <a:srgbClr val="B85042"/>
          </a:solidFill>
          <a:ln/>
        </p:spPr>
      </p:sp>
      <p:pic>
        <p:nvPicPr>
          <p:cNvPr id="16" name="Image 2" descr="preencoded.png">    </p:cNvPr>
          <p:cNvPicPr>
            <a:picLocks noChangeAspect="1"/>
          </p:cNvPicPr>
          <p:nvPr/>
        </p:nvPicPr>
        <p:blipFill>
          <a:blip r:embed="rId3"/>
          <a:stretch>
            <a:fillRect/>
          </a:stretch>
        </p:blipFill>
        <p:spPr>
          <a:xfrm>
            <a:off x="988649" y="5478353"/>
            <a:ext cx="272125" cy="272125"/>
          </a:xfrm>
          <a:prstGeom prst="rect">
            <a:avLst/>
          </a:prstGeom>
        </p:spPr>
      </p:pic>
      <p:sp>
        <p:nvSpPr>
          <p:cNvPr id="17" name="Text 12"/>
          <p:cNvSpPr txBox="1"/>
          <p:nvPr/>
        </p:nvSpPr>
        <p:spPr>
          <a:xfrm>
            <a:off x="1691640" y="5038344"/>
            <a:ext cx="9692640" cy="347472"/>
          </a:xfrm>
          <a:prstGeom prst="rect">
            <a:avLst/>
          </a:prstGeom>
          <a:noFill/>
          <a:ln/>
        </p:spPr>
        <p:txBody>
          <a:bodyPr wrap="square" lIns="0" tIns="0" rIns="0" bIns="0" rtlCol="0" anchor="ctr"/>
          <a:lstStyle/>
          <a:p>
            <a:pPr indent="0" marL="0">
              <a:buNone/>
            </a:pPr>
            <a:r>
              <a:rPr lang="en-US" sz="1650" b="1" dirty="0">
                <a:solidFill>
                  <a:srgbClr val="FFFFFF"/>
                </a:solidFill>
                <a:latin typeface="Cambria" pitchFamily="34" charset="0"/>
                <a:ea typeface="Cambria" pitchFamily="34" charset="-122"/>
                <a:cs typeface="Cambria" pitchFamily="34" charset="-120"/>
              </a:rPr>
              <a:t>Recommendation: PARK — with named restart triggers.</a:t>
            </a:r>
            <a:endParaRPr lang="en-US" sz="1650" dirty="0"/>
          </a:p>
        </p:txBody>
      </p:sp>
      <p:sp>
        <p:nvSpPr>
          <p:cNvPr id="18" name="Text 13"/>
          <p:cNvSpPr txBox="1"/>
          <p:nvPr/>
        </p:nvSpPr>
        <p:spPr>
          <a:xfrm>
            <a:off x="1691640" y="5422392"/>
            <a:ext cx="9692640" cy="868680"/>
          </a:xfrm>
          <a:prstGeom prst="rect">
            <a:avLst/>
          </a:prstGeom>
          <a:noFill/>
          <a:ln/>
        </p:spPr>
        <p:txBody>
          <a:bodyPr wrap="square" lIns="0" tIns="0" rIns="0" bIns="0" rtlCol="0" anchor="ctr"/>
          <a:lstStyle/>
          <a:p>
            <a:pPr indent="0" marL="0">
              <a:buNone/>
            </a:pPr>
            <a:r>
              <a:rPr lang="en-US" sz="1150" dirty="0">
                <a:solidFill>
                  <a:srgbClr val="E7E8D1"/>
                </a:solidFill>
                <a:latin typeface="Calibri" pitchFamily="34" charset="0"/>
                <a:ea typeface="Calibri" pitchFamily="34" charset="-122"/>
                <a:cs typeface="Calibri" pitchFamily="34" charset="-120"/>
              </a:rPr>
              <a:t>Revisit if: a VCI telemedicine circular appears · any India entrant proves paid traction · an insurer-funded route opens. If it is ever built, it is triage-only, never doses a medicine, is never called a “vet” — and it is a funnel, insurer or B2B play with vernacular voice as the edge, not a prepaid consumer app.</a:t>
            </a:r>
            <a:endParaRPr lang="en-US" sz="1150" dirty="0"/>
          </a:p>
        </p:txBody>
      </p:sp>
      <p:sp>
        <p:nvSpPr>
          <p:cNvPr id="19" name="Text 14"/>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A7BEAE"/>
                </a:solidFill>
                <a:latin typeface="Calibri" pitchFamily="34" charset="0"/>
                <a:ea typeface="Calibri" pitchFamily="34" charset="-122"/>
                <a:cs typeface="Calibri" pitchFamily="34" charset="-120"/>
              </a:rPr>
              <a:t>Ask Doggo · India research readout · Aug 2026 · 13</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APPENDIX</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How this was researched</a:t>
            </a:r>
            <a:endParaRPr lang="en-US" sz="3000" dirty="0"/>
          </a:p>
        </p:txBody>
      </p:sp>
      <p:sp>
        <p:nvSpPr>
          <p:cNvPr id="4" name="Shape 2"/>
          <p:cNvSpPr/>
          <p:nvPr/>
        </p:nvSpPr>
        <p:spPr>
          <a:xfrm>
            <a:off x="548640" y="1463040"/>
            <a:ext cx="5394960" cy="4480560"/>
          </a:xfrm>
          <a:prstGeom prst="roundRect">
            <a:avLst>
              <a:gd name="adj" fmla="val 1837"/>
            </a:avLst>
          </a:prstGeom>
          <a:solidFill>
            <a:srgbClr val="F2EFE6"/>
          </a:solidFill>
          <a:ln/>
          <a:effectLst>
            <a:outerShdw sx="100000" sy="100000" kx="0" ky="0" algn="bl" rotWithShape="0" blurRad="76200" dist="25400" dir="5400000">
              <a:srgbClr val="9C9284">
                <a:alpha val="25000"/>
              </a:srgbClr>
            </a:outerShdw>
          </a:effectLst>
        </p:spPr>
      </p:sp>
      <p:sp>
        <p:nvSpPr>
          <p:cNvPr id="5" name="Text 3"/>
          <p:cNvSpPr txBox="1"/>
          <p:nvPr/>
        </p:nvSpPr>
        <p:spPr>
          <a:xfrm>
            <a:off x="841248" y="1691640"/>
            <a:ext cx="4754880" cy="320040"/>
          </a:xfrm>
          <a:prstGeom prst="rect">
            <a:avLst/>
          </a:prstGeom>
          <a:noFill/>
          <a:ln/>
        </p:spPr>
        <p:txBody>
          <a:bodyPr wrap="square" lIns="0" tIns="0" rIns="0" bIns="0" rtlCol="0" anchor="ctr"/>
          <a:lstStyle/>
          <a:p>
            <a:pPr indent="0" marL="0">
              <a:buNone/>
            </a:pPr>
            <a:r>
              <a:rPr lang="en-US" sz="1600" b="1" dirty="0">
                <a:solidFill>
                  <a:srgbClr val="2D2A26"/>
                </a:solidFill>
                <a:latin typeface="Cambria" pitchFamily="34" charset="0"/>
                <a:ea typeface="Cambria" pitchFamily="34" charset="-122"/>
                <a:cs typeface="Cambria" pitchFamily="34" charset="-120"/>
              </a:rPr>
              <a:t>Method</a:t>
            </a:r>
            <a:endParaRPr lang="en-US" sz="1600" dirty="0"/>
          </a:p>
        </p:txBody>
      </p:sp>
      <p:sp>
        <p:nvSpPr>
          <p:cNvPr id="6" name="Text 4"/>
          <p:cNvSpPr txBox="1"/>
          <p:nvPr/>
        </p:nvSpPr>
        <p:spPr>
          <a:xfrm>
            <a:off x="841248" y="2103120"/>
            <a:ext cx="4800600" cy="3657600"/>
          </a:xfrm>
          <a:prstGeom prst="rect">
            <a:avLst/>
          </a:prstGeom>
          <a:noFill/>
          <a:ln/>
        </p:spPr>
        <p:txBody>
          <a:bodyPr wrap="square" lIns="0" tIns="0" rIns="0" bIns="0" rtlCol="0" anchor="ctr"/>
          <a:lstStyle/>
          <a:p>
            <a:pPr indent="0" marL="0">
              <a:spcAft>
                <a:spcPts val="600"/>
              </a:spcAft>
              <a:buNone/>
            </a:pPr>
            <a:r>
              <a:rPr lang="en-US" sz="1150" dirty="0">
                <a:solidFill>
                  <a:srgbClr val="2D2A26"/>
                </a:solidFill>
                <a:latin typeface="Calibri" pitchFamily="34" charset="0"/>
                <a:ea typeface="Calibri" pitchFamily="34" charset="-122"/>
                <a:cs typeface="Calibri" pitchFamily="34" charset="-120"/>
              </a:rPr>
              <a:t>One research day (30 Aug 2026), five model hands:</a:t>
            </a:r>
            <a:endParaRPr lang="en-US" sz="1150" dirty="0"/>
          </a:p>
          <a:p>
            <a:pPr marL="342900" indent="-342900">
              <a:spcAft>
                <a:spcPts val="500"/>
              </a:spcAft>
              <a:buSzPct val="100000"/>
              <a:buChar char="•"/>
            </a:pPr>
            <a:r>
              <a:rPr lang="en-US" sz="1150" dirty="0">
                <a:solidFill>
                  <a:srgbClr val="2D2A26"/>
                </a:solidFill>
                <a:latin typeface="Calibri" pitchFamily="34" charset="0"/>
                <a:ea typeface="Calibri" pitchFamily="34" charset="-122"/>
                <a:cs typeface="Calibri" pitchFamily="34" charset="-120"/>
              </a:rPr>
              <a:t>3 Opus deep-research returns — regulations, market size, competition</a:t>
            </a:r>
            <a:endParaRPr lang="en-US" sz="1150" dirty="0"/>
          </a:p>
          <a:p>
            <a:pPr marL="342900" indent="-342900">
              <a:spcAft>
                <a:spcPts val="500"/>
              </a:spcAft>
              <a:buSzPct val="100000"/>
              <a:buChar char="•"/>
            </a:pPr>
            <a:r>
              <a:rPr lang="en-US" sz="1150" dirty="0">
                <a:solidFill>
                  <a:srgbClr val="2D2A26"/>
                </a:solidFill>
                <a:latin typeface="Calibri" pitchFamily="34" charset="0"/>
                <a:ea typeface="Calibri" pitchFamily="34" charset="-122"/>
                <a:cs typeface="Calibri" pitchFamily="34" charset="-120"/>
              </a:rPr>
              <a:t>2 Grok verification packs — global apps, pricing, disclaimers, enforcement; India clinic fees, owner behaviour, regulators</a:t>
            </a:r>
            <a:endParaRPr lang="en-US" sz="1150" dirty="0"/>
          </a:p>
          <a:p>
            <a:pPr marL="342900" indent="-342900">
              <a:spcAft>
                <a:spcPts val="500"/>
              </a:spcAft>
              <a:buSzPct val="100000"/>
              <a:buChar char="•"/>
            </a:pPr>
            <a:r>
              <a:rPr lang="en-US" sz="1150" dirty="0">
                <a:solidFill>
                  <a:srgbClr val="2D2A26"/>
                </a:solidFill>
                <a:latin typeface="Calibri" pitchFamily="34" charset="0"/>
                <a:ea typeface="Calibri" pitchFamily="34" charset="-122"/>
                <a:cs typeface="Calibri" pitchFamily="34" charset="-120"/>
              </a:rPr>
              <a:t>Cross-check pass: every Opus price claim re-read on the official page; four were corrected (Supertails, Wiggles, Wagr, Pupkitt)</a:t>
            </a:r>
            <a:endParaRPr lang="en-US" sz="1150" dirty="0"/>
          </a:p>
          <a:p>
            <a:pPr marL="342900" indent="-342900">
              <a:spcAft>
                <a:spcPts val="500"/>
              </a:spcAft>
              <a:buSzPct val="100000"/>
              <a:buChar char="•"/>
            </a:pPr>
            <a:r>
              <a:rPr lang="en-US" sz="1150" dirty="0">
                <a:solidFill>
                  <a:srgbClr val="2D2A26"/>
                </a:solidFill>
                <a:latin typeface="Calibri" pitchFamily="34" charset="0"/>
                <a:ea typeface="Calibri" pitchFamily="34" charset="-122"/>
                <a:cs typeface="Calibri" pitchFamily="34" charset="-120"/>
              </a:rPr>
              <a:t>Conflicts kept visible; guesses marked “guess”; synthesis versioned v1→v3</a:t>
            </a:r>
            <a:endParaRPr lang="en-US" sz="1150" dirty="0"/>
          </a:p>
          <a:p>
            <a:pPr marL="342900" indent="-342900">
              <a:buSzPct val="100000"/>
              <a:buChar char="•"/>
            </a:pPr>
            <a:r>
              <a:rPr lang="en-US" sz="1150" dirty="0">
                <a:solidFill>
                  <a:srgbClr val="2D2A26"/>
                </a:solidFill>
                <a:latin typeface="Calibri" pitchFamily="34" charset="0"/>
                <a:ea typeface="Calibri" pitchFamily="34" charset="-122"/>
                <a:cs typeface="Calibri" pitchFamily="34" charset="-120"/>
              </a:rPr>
              <a:t>Full pack: cybint-lab / research / R11_ai_vet (12+ files)</a:t>
            </a:r>
            <a:endParaRPr lang="en-US" sz="1150" dirty="0"/>
          </a:p>
        </p:txBody>
      </p:sp>
      <p:sp>
        <p:nvSpPr>
          <p:cNvPr id="7" name="Shape 5"/>
          <p:cNvSpPr/>
          <p:nvPr/>
        </p:nvSpPr>
        <p:spPr>
          <a:xfrm>
            <a:off x="6217920" y="1463040"/>
            <a:ext cx="5422392" cy="4480560"/>
          </a:xfrm>
          <a:prstGeom prst="roundRect">
            <a:avLst>
              <a:gd name="adj" fmla="val 1837"/>
            </a:avLst>
          </a:prstGeom>
          <a:solidFill>
            <a:srgbClr val="F2EFE6"/>
          </a:solidFill>
          <a:ln/>
          <a:effectLst>
            <a:outerShdw sx="100000" sy="100000" kx="0" ky="0" algn="bl" rotWithShape="0" blurRad="76200" dist="25400" dir="5400000">
              <a:srgbClr val="9C9284">
                <a:alpha val="25000"/>
              </a:srgbClr>
            </a:outerShdw>
          </a:effectLst>
        </p:spPr>
      </p:sp>
      <p:sp>
        <p:nvSpPr>
          <p:cNvPr id="8" name="Text 6"/>
          <p:cNvSpPr txBox="1"/>
          <p:nvPr/>
        </p:nvSpPr>
        <p:spPr>
          <a:xfrm>
            <a:off x="6510528" y="1691640"/>
            <a:ext cx="4754880" cy="320040"/>
          </a:xfrm>
          <a:prstGeom prst="rect">
            <a:avLst/>
          </a:prstGeom>
          <a:noFill/>
          <a:ln/>
        </p:spPr>
        <p:txBody>
          <a:bodyPr wrap="square" lIns="0" tIns="0" rIns="0" bIns="0" rtlCol="0" anchor="ctr"/>
          <a:lstStyle/>
          <a:p>
            <a:pPr indent="0" marL="0">
              <a:buNone/>
            </a:pPr>
            <a:r>
              <a:rPr lang="en-US" sz="1600" b="1" dirty="0">
                <a:solidFill>
                  <a:srgbClr val="2D2A26"/>
                </a:solidFill>
                <a:latin typeface="Cambria" pitchFamily="34" charset="0"/>
                <a:ea typeface="Cambria" pitchFamily="34" charset="-122"/>
                <a:cs typeface="Cambria" pitchFamily="34" charset="-120"/>
              </a:rPr>
              <a:t>Key sources</a:t>
            </a:r>
            <a:endParaRPr lang="en-US" sz="1600" dirty="0"/>
          </a:p>
        </p:txBody>
      </p:sp>
      <p:sp>
        <p:nvSpPr>
          <p:cNvPr id="9" name="Text 7"/>
          <p:cNvSpPr txBox="1"/>
          <p:nvPr/>
        </p:nvSpPr>
        <p:spPr>
          <a:xfrm>
            <a:off x="6510528" y="2103120"/>
            <a:ext cx="4846320" cy="3657600"/>
          </a:xfrm>
          <a:prstGeom prst="rect">
            <a:avLst/>
          </a:prstGeom>
          <a:noFill/>
          <a:ln/>
        </p:spPr>
        <p:txBody>
          <a:bodyPr wrap="square" lIns="0" tIns="0" rIns="0" bIns="0" rtlCol="0" anchor="ctr"/>
          <a:lstStyle/>
          <a:p>
            <a:pPr marL="342900" indent="-342900">
              <a:spcAft>
                <a:spcPts val="400"/>
              </a:spcAft>
              <a:buSzPct val="100000"/>
              <a:buChar char="•"/>
            </a:pPr>
            <a:r>
              <a:rPr lang="en-US" sz="1100" dirty="0">
                <a:solidFill>
                  <a:srgbClr val="2D2A26"/>
                </a:solidFill>
                <a:latin typeface="Calibri" pitchFamily="34" charset="0"/>
                <a:ea typeface="Calibri" pitchFamily="34" charset="-122"/>
                <a:cs typeface="Calibri" pitchFamily="34" charset="-120"/>
              </a:rPr>
              <a:t>Indian Veterinary Council Act 1984, ss. 2, 30, 56, 57, 59</a:t>
            </a:r>
            <a:endParaRPr lang="en-US" sz="1100" dirty="0"/>
          </a:p>
          <a:p>
            <a:pPr marL="342900" indent="-342900">
              <a:spcAft>
                <a:spcPts val="400"/>
              </a:spcAft>
              <a:buSzPct val="100000"/>
              <a:buChar char="•"/>
            </a:pPr>
            <a:r>
              <a:rPr lang="en-US" sz="1100" dirty="0">
                <a:solidFill>
                  <a:srgbClr val="2D2A26"/>
                </a:solidFill>
                <a:latin typeface="Calibri" pitchFamily="34" charset="0"/>
                <a:ea typeface="Calibri" pitchFamily="34" charset="-122"/>
                <a:cs typeface="Calibri" pitchFamily="34" charset="-120"/>
              </a:rPr>
              <a:t>NITI Aayog, Telemedicine for Livestock Health &amp; Safety (Jul 2023)</a:t>
            </a:r>
            <a:endParaRPr lang="en-US" sz="1100" dirty="0"/>
          </a:p>
          <a:p>
            <a:pPr marL="342900" indent="-342900">
              <a:spcAft>
                <a:spcPts val="400"/>
              </a:spcAft>
              <a:buSzPct val="100000"/>
              <a:buChar char="•"/>
            </a:pPr>
            <a:r>
              <a:rPr lang="en-US" sz="1100" dirty="0">
                <a:solidFill>
                  <a:srgbClr val="2D2A26"/>
                </a:solidFill>
                <a:latin typeface="Calibri" pitchFamily="34" charset="0"/>
                <a:ea typeface="Calibri" pitchFamily="34" charset="-122"/>
                <a:cs typeface="Calibri" pitchFamily="34" charset="-120"/>
              </a:rPr>
              <a:t>VCI / DAHD site checks; state council &amp; association searches (30 Aug 2026)</a:t>
            </a:r>
            <a:endParaRPr lang="en-US" sz="1100" dirty="0"/>
          </a:p>
          <a:p>
            <a:pPr marL="342900" indent="-342900">
              <a:spcAft>
                <a:spcPts val="400"/>
              </a:spcAft>
              <a:buSzPct val="100000"/>
              <a:buChar char="•"/>
            </a:pPr>
            <a:r>
              <a:rPr lang="en-US" sz="1100" dirty="0">
                <a:solidFill>
                  <a:srgbClr val="2D2A26"/>
                </a:solidFill>
                <a:latin typeface="Calibri" pitchFamily="34" charset="0"/>
                <a:ea typeface="Calibri" pitchFamily="34" charset="-122"/>
                <a:cs typeface="Calibri" pitchFamily="34" charset="-120"/>
              </a:rPr>
              <a:t>IBEF (Sep 2025) · IMARC · Markets &amp; Data · Grand View · Statista (Jul 2025)</a:t>
            </a:r>
            <a:endParaRPr lang="en-US" sz="1100" dirty="0"/>
          </a:p>
          <a:p>
            <a:pPr marL="342900" indent="-342900">
              <a:spcAft>
                <a:spcPts val="400"/>
              </a:spcAft>
              <a:buSzPct val="100000"/>
              <a:buChar char="•"/>
            </a:pPr>
            <a:r>
              <a:rPr lang="en-US" sz="1100" dirty="0">
                <a:solidFill>
                  <a:srgbClr val="2D2A26"/>
                </a:solidFill>
                <a:latin typeface="Calibri" pitchFamily="34" charset="0"/>
                <a:ea typeface="Calibri" pitchFamily="34" charset="-122"/>
                <a:cs typeface="Calibri" pitchFamily="34" charset="-120"/>
              </a:rPr>
              <a:t>Entrackr — Supertails FY25 financials · YourStory/BVP — Vetic $40 M</a:t>
            </a:r>
            <a:endParaRPr lang="en-US" sz="1100" dirty="0"/>
          </a:p>
          <a:p>
            <a:pPr marL="342900" indent="-342900">
              <a:spcAft>
                <a:spcPts val="400"/>
              </a:spcAft>
              <a:buSzPct val="100000"/>
              <a:buChar char="•"/>
            </a:pPr>
            <a:r>
              <a:rPr lang="en-US" sz="1100" dirty="0">
                <a:solidFill>
                  <a:srgbClr val="2D2A26"/>
                </a:solidFill>
                <a:latin typeface="Calibri" pitchFamily="34" charset="0"/>
                <a:ea typeface="Calibri" pitchFamily="34" charset="-122"/>
                <a:cs typeface="Calibri" pitchFamily="34" charset="-120"/>
              </a:rPr>
              <a:t>Official pricing pages: MyFurries, VetLive, Conbun, Petzify, Omelo, Wiggles, Supertails, Petraah, SKS, Crown Vet, Pupkitt</a:t>
            </a:r>
            <a:endParaRPr lang="en-US" sz="1100" dirty="0"/>
          </a:p>
          <a:p>
            <a:pPr marL="342900" indent="-342900">
              <a:spcAft>
                <a:spcPts val="400"/>
              </a:spcAft>
              <a:buSzPct val="100000"/>
              <a:buChar char="•"/>
            </a:pPr>
            <a:r>
              <a:rPr lang="en-US" sz="1100" dirty="0">
                <a:solidFill>
                  <a:srgbClr val="2D2A26"/>
                </a:solidFill>
                <a:latin typeface="Calibri" pitchFamily="34" charset="0"/>
                <a:ea typeface="Calibri" pitchFamily="34" charset="-122"/>
                <a:cs typeface="Calibri" pitchFamily="34" charset="-120"/>
              </a:rPr>
              <a:t>Practo metro listings (Delhi, Mumbai, Bengaluru, Hyderabad, Chennai, Pune, Kolkata)</a:t>
            </a:r>
            <a:endParaRPr lang="en-US" sz="1100" dirty="0"/>
          </a:p>
          <a:p>
            <a:pPr marL="342900" indent="-342900">
              <a:buSzPct val="100000"/>
              <a:buChar char="•"/>
            </a:pPr>
            <a:r>
              <a:rPr lang="en-US" sz="1100" dirty="0">
                <a:solidFill>
                  <a:srgbClr val="2D2A26"/>
                </a:solidFill>
                <a:latin typeface="Calibri" pitchFamily="34" charset="0"/>
                <a:ea typeface="Calibri" pitchFamily="34" charset="-122"/>
                <a:cs typeface="Calibri" pitchFamily="34" charset="-120"/>
              </a:rPr>
              <a:t>MetLife pet-parent AI survey (n=1,000, Apr 2026) · India Today / NBT (Jan 2026)</a:t>
            </a:r>
            <a:endParaRPr lang="en-US" sz="1100" dirty="0"/>
          </a:p>
        </p:txBody>
      </p:sp>
      <p:sp>
        <p:nvSpPr>
          <p:cNvPr id="10" name="Text 8"/>
          <p:cNvSpPr txBox="1"/>
          <p:nvPr/>
        </p:nvSpPr>
        <p:spPr>
          <a:xfrm>
            <a:off x="548640" y="6172200"/>
            <a:ext cx="11064240" cy="320040"/>
          </a:xfrm>
          <a:prstGeom prst="rect">
            <a:avLst/>
          </a:prstGeom>
          <a:noFill/>
          <a:ln/>
        </p:spPr>
        <p:txBody>
          <a:bodyPr wrap="square" lIns="0" tIns="0" rIns="0" bIns="0" rtlCol="0" anchor="ctr"/>
          <a:lstStyle/>
          <a:p>
            <a:pPr indent="0" marL="0">
              <a:buNone/>
            </a:pPr>
            <a:r>
              <a:rPr lang="en-US" sz="1000" i="1" dirty="0">
                <a:solidFill>
                  <a:srgbClr val="7A736B"/>
                </a:solidFill>
                <a:latin typeface="Calibri" pitchFamily="34" charset="0"/>
                <a:ea typeface="Calibri" pitchFamily="34" charset="-122"/>
                <a:cs typeface="Calibri" pitchFamily="34" charset="-120"/>
              </a:rPr>
              <a:t>Prepared by Fable (Cybint Lab) · facts vetted by model cross-check · language to be human-vetted before any outward use.</a:t>
            </a:r>
            <a:endParaRPr lang="en-US" sz="1000" dirty="0"/>
          </a:p>
        </p:txBody>
      </p:sp>
      <p:sp>
        <p:nvSpPr>
          <p:cNvPr id="11" name="Text 9"/>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14</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THE OPPORTUNITY</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The idea: point PocketDoc's machinery at pets</a:t>
            </a:r>
            <a:endParaRPr lang="en-US" sz="3000" dirty="0"/>
          </a:p>
        </p:txBody>
      </p:sp>
      <p:sp>
        <p:nvSpPr>
          <p:cNvPr id="4" name="Shape 2"/>
          <p:cNvSpPr/>
          <p:nvPr/>
        </p:nvSpPr>
        <p:spPr>
          <a:xfrm>
            <a:off x="548640" y="1417320"/>
            <a:ext cx="5577840" cy="3749040"/>
          </a:xfrm>
          <a:prstGeom prst="roundRect">
            <a:avLst>
              <a:gd name="adj" fmla="val 2195"/>
            </a:avLst>
          </a:prstGeom>
          <a:solidFill>
            <a:srgbClr val="F2EFE6"/>
          </a:solidFill>
          <a:ln/>
          <a:effectLst>
            <a:outerShdw sx="100000" sy="100000" kx="0" ky="0" algn="bl" rotWithShape="0" blurRad="76200" dist="25400" dir="5400000">
              <a:srgbClr val="9C9284">
                <a:alpha val="25000"/>
              </a:srgbClr>
            </a:outerShdw>
          </a:effectLst>
        </p:spPr>
      </p:sp>
      <p:sp>
        <p:nvSpPr>
          <p:cNvPr id="5" name="Shape 3"/>
          <p:cNvSpPr/>
          <p:nvPr/>
        </p:nvSpPr>
        <p:spPr>
          <a:xfrm>
            <a:off x="868680" y="1737360"/>
            <a:ext cx="566928" cy="566928"/>
          </a:xfrm>
          <a:prstGeom prst="ellipse">
            <a:avLst/>
          </a:prstGeom>
          <a:solidFill>
            <a:srgbClr val="B85042"/>
          </a:solidFill>
          <a:ln/>
        </p:spPr>
      </p:sp>
      <p:pic>
        <p:nvPicPr>
          <p:cNvPr id="6" name="Image 0" descr="preencoded.png">    </p:cNvPr>
          <p:cNvPicPr>
            <a:picLocks noChangeAspect="1"/>
          </p:cNvPicPr>
          <p:nvPr/>
        </p:nvPicPr>
        <p:blipFill>
          <a:blip r:embed="rId1"/>
          <a:stretch>
            <a:fillRect/>
          </a:stretch>
        </p:blipFill>
        <p:spPr>
          <a:xfrm>
            <a:off x="1016081" y="1884761"/>
            <a:ext cx="272125" cy="272125"/>
          </a:xfrm>
          <a:prstGeom prst="rect">
            <a:avLst/>
          </a:prstGeom>
        </p:spPr>
      </p:pic>
      <p:sp>
        <p:nvSpPr>
          <p:cNvPr id="7" name="Text 4"/>
          <p:cNvSpPr txBox="1"/>
          <p:nvPr/>
        </p:nvSpPr>
        <p:spPr>
          <a:xfrm>
            <a:off x="1600200" y="1847088"/>
            <a:ext cx="4206240" cy="320040"/>
          </a:xfrm>
          <a:prstGeom prst="rect">
            <a:avLst/>
          </a:prstGeom>
          <a:noFill/>
          <a:ln/>
        </p:spPr>
        <p:txBody>
          <a:bodyPr wrap="square" lIns="0" tIns="0" rIns="0" bIns="0" rtlCol="0" anchor="ctr"/>
          <a:lstStyle/>
          <a:p>
            <a:pPr indent="0" marL="0">
              <a:buNone/>
            </a:pPr>
            <a:r>
              <a:rPr lang="en-US" sz="1700" b="1" dirty="0">
                <a:solidFill>
                  <a:srgbClr val="2D2A26"/>
                </a:solidFill>
                <a:latin typeface="Cambria" pitchFamily="34" charset="0"/>
                <a:ea typeface="Cambria" pitchFamily="34" charset="-122"/>
                <a:cs typeface="Cambria" pitchFamily="34" charset="-120"/>
              </a:rPr>
              <a:t>The thesis (a friend's)</a:t>
            </a:r>
            <a:endParaRPr lang="en-US" sz="1700" dirty="0"/>
          </a:p>
        </p:txBody>
      </p:sp>
      <p:sp>
        <p:nvSpPr>
          <p:cNvPr id="8" name="Text 5"/>
          <p:cNvSpPr txBox="1"/>
          <p:nvPr/>
        </p:nvSpPr>
        <p:spPr>
          <a:xfrm>
            <a:off x="868680" y="2331720"/>
            <a:ext cx="4983480" cy="2697480"/>
          </a:xfrm>
          <a:prstGeom prst="rect">
            <a:avLst/>
          </a:prstGeom>
          <a:noFill/>
          <a:ln/>
        </p:spPr>
        <p:txBody>
          <a:bodyPr wrap="square" lIns="0" tIns="0" rIns="0" bIns="0" rtlCol="0" anchor="ctr"/>
          <a:lstStyle/>
          <a:p>
            <a:pPr indent="0" marL="0">
              <a:spcAft>
                <a:spcPts val="1000"/>
              </a:spcAft>
              <a:buNone/>
            </a:pPr>
            <a:r>
              <a:rPr lang="en-US" sz="1250" dirty="0">
                <a:solidFill>
                  <a:srgbClr val="2D2A26"/>
                </a:solidFill>
                <a:latin typeface="Calibri" pitchFamily="34" charset="0"/>
                <a:ea typeface="Calibri" pitchFamily="34" charset="-122"/>
                <a:cs typeface="Calibri" pitchFamily="34" charset="-120"/>
              </a:rPr>
              <a:t>Human telemedicine forced PocketDoc into “AI prepares, doctor decides” — a doctor signs every answer. The veterinary world may need no doctor-in-the-loop at all.</a:t>
            </a:r>
            <a:endParaRPr lang="en-US" sz="1250" dirty="0"/>
          </a:p>
          <a:p>
            <a:pPr indent="0" marL="0">
              <a:spcAft>
                <a:spcPts val="400"/>
              </a:spcAft>
              <a:buNone/>
            </a:pPr>
            <a:r>
              <a:rPr lang="en-US" sz="1250" dirty="0">
                <a:solidFill>
                  <a:srgbClr val="2D2A26"/>
                </a:solidFill>
                <a:latin typeface="Calibri" pitchFamily="34" charset="0"/>
                <a:ea typeface="Calibri" pitchFamily="34" charset="-122"/>
                <a:cs typeface="Calibri" pitchFamily="34" charset="-120"/>
              </a:rPr>
              <a:t>So: an AI that answers pet owners directly —</a:t>
            </a:r>
            <a:endParaRPr lang="en-US" sz="1250" dirty="0"/>
          </a:p>
          <a:p>
            <a:pPr marL="342900" indent="-342900">
              <a:buSzPct val="100000"/>
              <a:buChar char="•"/>
            </a:pPr>
            <a:r>
              <a:rPr lang="en-US" sz="1250" dirty="0">
                <a:solidFill>
                  <a:srgbClr val="2D2A26"/>
                </a:solidFill>
                <a:latin typeface="Calibri" pitchFamily="34" charset="0"/>
                <a:ea typeface="Calibri" pitchFamily="34" charset="-122"/>
                <a:cs typeface="Calibri" pitchFamily="34" charset="-120"/>
              </a:rPr>
              <a:t>photo &amp; video upload of the animal</a:t>
            </a:r>
            <a:endParaRPr lang="en-US" sz="1250" dirty="0"/>
          </a:p>
          <a:p>
            <a:pPr marL="342900" indent="-342900">
              <a:buSzPct val="100000"/>
              <a:buChar char="•"/>
            </a:pPr>
            <a:r>
              <a:rPr lang="en-US" sz="1250" dirty="0">
                <a:solidFill>
                  <a:srgbClr val="2D2A26"/>
                </a:solidFill>
                <a:latin typeface="Calibri" pitchFamily="34" charset="0"/>
                <a:ea typeface="Calibri" pitchFamily="34" charset="-122"/>
                <a:cs typeface="Calibri" pitchFamily="34" charset="-120"/>
              </a:rPr>
              <a:t>Indian languages, voice in and out</a:t>
            </a:r>
            <a:endParaRPr lang="en-US" sz="1250" dirty="0"/>
          </a:p>
          <a:p>
            <a:pPr marL="342900" indent="-342900">
              <a:buSzPct val="100000"/>
              <a:buChar char="•"/>
            </a:pPr>
            <a:r>
              <a:rPr lang="en-US" sz="1250" dirty="0">
                <a:solidFill>
                  <a:srgbClr val="2D2A26"/>
                </a:solidFill>
                <a:latin typeface="Calibri" pitchFamily="34" charset="0"/>
                <a:ea typeface="Calibri" pitchFamily="34" charset="-122"/>
                <a:cs typeface="Calibri" pitchFamily="34" charset="-120"/>
              </a:rPr>
              <a:t>a curated knowledge base + a second-layer answer check</a:t>
            </a:r>
            <a:endParaRPr lang="en-US" sz="1250" dirty="0"/>
          </a:p>
          <a:p>
            <a:pPr marL="342900" indent="-342900">
              <a:buSzPct val="100000"/>
              <a:buChar char="•"/>
            </a:pPr>
            <a:r>
              <a:rPr lang="en-US" sz="1250" dirty="0">
                <a:solidFill>
                  <a:srgbClr val="2D2A26"/>
                </a:solidFill>
                <a:latin typeface="Calibri" pitchFamily="34" charset="0"/>
                <a:ea typeface="Calibri" pitchFamily="34" charset="-122"/>
                <a:cs typeface="Calibri" pitchFamily="34" charset="-120"/>
              </a:rPr>
              <a:t>simple pay-as-you-go, no subscription</a:t>
            </a:r>
            <a:endParaRPr lang="en-US" sz="1250" dirty="0"/>
          </a:p>
        </p:txBody>
      </p:sp>
      <p:sp>
        <p:nvSpPr>
          <p:cNvPr id="9" name="Shape 6"/>
          <p:cNvSpPr/>
          <p:nvPr/>
        </p:nvSpPr>
        <p:spPr>
          <a:xfrm>
            <a:off x="6400800" y="1417320"/>
            <a:ext cx="2514600" cy="1737360"/>
          </a:xfrm>
          <a:prstGeom prst="roundRect">
            <a:avLst>
              <a:gd name="adj" fmla="val 4737"/>
            </a:avLst>
          </a:prstGeom>
          <a:solidFill>
            <a:srgbClr val="FFFFFF"/>
          </a:solidFill>
          <a:ln/>
          <a:effectLst>
            <a:outerShdw sx="100000" sy="100000" kx="0" ky="0" algn="bl" rotWithShape="0" blurRad="76200" dist="25400" dir="5400000">
              <a:srgbClr val="9C9284">
                <a:alpha val="25000"/>
              </a:srgbClr>
            </a:outerShdw>
          </a:effectLst>
        </p:spPr>
      </p:sp>
      <p:sp>
        <p:nvSpPr>
          <p:cNvPr id="10" name="Shape 7"/>
          <p:cNvSpPr/>
          <p:nvPr/>
        </p:nvSpPr>
        <p:spPr>
          <a:xfrm>
            <a:off x="6400800" y="1417320"/>
            <a:ext cx="2514600" cy="1737360"/>
          </a:xfrm>
          <a:prstGeom prst="roundRect">
            <a:avLst>
              <a:gd name="adj" fmla="val 4737"/>
            </a:avLst>
          </a:prstGeom>
          <a:solidFill>
            <a:srgbClr val="F2EFE6">
              <a:alpha val="0"/>
            </a:srgbClr>
          </a:solidFill>
          <a:ln w="12700">
            <a:solidFill>
              <a:srgbClr val="DDD6CC"/>
            </a:solidFill>
            <a:prstDash val="solid"/>
          </a:ln>
        </p:spPr>
      </p:sp>
      <p:sp>
        <p:nvSpPr>
          <p:cNvPr id="11" name="Text 8"/>
          <p:cNvSpPr txBox="1"/>
          <p:nvPr/>
        </p:nvSpPr>
        <p:spPr>
          <a:xfrm>
            <a:off x="6583680" y="1645920"/>
            <a:ext cx="2148840" cy="685800"/>
          </a:xfrm>
          <a:prstGeom prst="rect">
            <a:avLst/>
          </a:prstGeom>
          <a:noFill/>
          <a:ln/>
        </p:spPr>
        <p:txBody>
          <a:bodyPr wrap="square" lIns="0" tIns="0" rIns="0" bIns="0" rtlCol="0" anchor="ctr"/>
          <a:lstStyle/>
          <a:p>
            <a:pPr indent="0" marL="0">
              <a:buNone/>
            </a:pPr>
            <a:r>
              <a:rPr lang="en-US" sz="3600" b="1" dirty="0">
                <a:solidFill>
                  <a:srgbClr val="B85042"/>
                </a:solidFill>
                <a:latin typeface="Cambria" pitchFamily="34" charset="0"/>
                <a:ea typeface="Cambria" pitchFamily="34" charset="-122"/>
                <a:cs typeface="Cambria" pitchFamily="34" charset="-120"/>
              </a:rPr>
              <a:t>~41 M</a:t>
            </a:r>
            <a:endParaRPr lang="en-US" sz="3600" dirty="0"/>
          </a:p>
        </p:txBody>
      </p:sp>
      <p:sp>
        <p:nvSpPr>
          <p:cNvPr id="12" name="Text 9"/>
          <p:cNvSpPr txBox="1"/>
          <p:nvPr/>
        </p:nvSpPr>
        <p:spPr>
          <a:xfrm>
            <a:off x="6583680" y="2331720"/>
            <a:ext cx="2148840" cy="731520"/>
          </a:xfrm>
          <a:prstGeom prst="rect">
            <a:avLst/>
          </a:prstGeom>
          <a:noFill/>
          <a:ln/>
        </p:spPr>
        <p:txBody>
          <a:bodyPr wrap="square" lIns="0" tIns="0" rIns="0" bIns="0" rtlCol="0" anchor="ctr"/>
          <a:lstStyle/>
          <a:p>
            <a:pPr indent="0" marL="0">
              <a:buNone/>
            </a:pPr>
            <a:r>
              <a:rPr lang="en-US" sz="1050" dirty="0">
                <a:solidFill>
                  <a:srgbClr val="7A736B"/>
                </a:solidFill>
                <a:latin typeface="Calibri" pitchFamily="34" charset="0"/>
                <a:ea typeface="Calibri" pitchFamily="34" charset="-122"/>
                <a:cs typeface="Calibri" pitchFamily="34" charset="-120"/>
              </a:rPr>
              <a:t>pet dogs + cats in India (2024–25) — Statista · TGM</a:t>
            </a:r>
            <a:endParaRPr lang="en-US" sz="1050" dirty="0"/>
          </a:p>
        </p:txBody>
      </p:sp>
      <p:sp>
        <p:nvSpPr>
          <p:cNvPr id="13" name="Shape 10"/>
          <p:cNvSpPr/>
          <p:nvPr/>
        </p:nvSpPr>
        <p:spPr>
          <a:xfrm>
            <a:off x="9098280" y="1417320"/>
            <a:ext cx="2514600" cy="1737360"/>
          </a:xfrm>
          <a:prstGeom prst="roundRect">
            <a:avLst>
              <a:gd name="adj" fmla="val 4737"/>
            </a:avLst>
          </a:prstGeom>
          <a:solidFill>
            <a:srgbClr val="FFFFFF"/>
          </a:solidFill>
          <a:ln/>
          <a:effectLst>
            <a:outerShdw sx="100000" sy="100000" kx="0" ky="0" algn="bl" rotWithShape="0" blurRad="76200" dist="25400" dir="5400000">
              <a:srgbClr val="9C9284">
                <a:alpha val="25000"/>
              </a:srgbClr>
            </a:outerShdw>
          </a:effectLst>
        </p:spPr>
      </p:sp>
      <p:sp>
        <p:nvSpPr>
          <p:cNvPr id="14" name="Shape 11"/>
          <p:cNvSpPr/>
          <p:nvPr/>
        </p:nvSpPr>
        <p:spPr>
          <a:xfrm>
            <a:off x="9098280" y="1417320"/>
            <a:ext cx="2514600" cy="1737360"/>
          </a:xfrm>
          <a:prstGeom prst="roundRect">
            <a:avLst>
              <a:gd name="adj" fmla="val 4737"/>
            </a:avLst>
          </a:prstGeom>
          <a:solidFill>
            <a:srgbClr val="F2EFE6">
              <a:alpha val="0"/>
            </a:srgbClr>
          </a:solidFill>
          <a:ln w="12700">
            <a:solidFill>
              <a:srgbClr val="DDD6CC"/>
            </a:solidFill>
            <a:prstDash val="solid"/>
          </a:ln>
        </p:spPr>
      </p:sp>
      <p:sp>
        <p:nvSpPr>
          <p:cNvPr id="15" name="Text 12"/>
          <p:cNvSpPr txBox="1"/>
          <p:nvPr/>
        </p:nvSpPr>
        <p:spPr>
          <a:xfrm>
            <a:off x="9281160" y="1645920"/>
            <a:ext cx="2148840" cy="685800"/>
          </a:xfrm>
          <a:prstGeom prst="rect">
            <a:avLst/>
          </a:prstGeom>
          <a:noFill/>
          <a:ln/>
        </p:spPr>
        <p:txBody>
          <a:bodyPr wrap="square" lIns="0" tIns="0" rIns="0" bIns="0" rtlCol="0" anchor="ctr"/>
          <a:lstStyle/>
          <a:p>
            <a:pPr indent="0" marL="0">
              <a:buNone/>
            </a:pPr>
            <a:r>
              <a:rPr lang="en-US" sz="3600" b="1" dirty="0">
                <a:solidFill>
                  <a:srgbClr val="B85042"/>
                </a:solidFill>
                <a:latin typeface="Cambria" pitchFamily="34" charset="0"/>
                <a:ea typeface="Cambria" pitchFamily="34" charset="-122"/>
                <a:cs typeface="Cambria" pitchFamily="34" charset="-120"/>
              </a:rPr>
              <a:t>+167%</a:t>
            </a:r>
            <a:endParaRPr lang="en-US" sz="3600" dirty="0"/>
          </a:p>
        </p:txBody>
      </p:sp>
      <p:sp>
        <p:nvSpPr>
          <p:cNvPr id="16" name="Text 13"/>
          <p:cNvSpPr txBox="1"/>
          <p:nvPr/>
        </p:nvSpPr>
        <p:spPr>
          <a:xfrm>
            <a:off x="9281160" y="2331720"/>
            <a:ext cx="2148840" cy="731520"/>
          </a:xfrm>
          <a:prstGeom prst="rect">
            <a:avLst/>
          </a:prstGeom>
          <a:noFill/>
          <a:ln/>
        </p:spPr>
        <p:txBody>
          <a:bodyPr wrap="square" lIns="0" tIns="0" rIns="0" bIns="0" rtlCol="0" anchor="ctr"/>
          <a:lstStyle/>
          <a:p>
            <a:pPr indent="0" marL="0">
              <a:buNone/>
            </a:pPr>
            <a:r>
              <a:rPr lang="en-US" sz="1050" dirty="0">
                <a:solidFill>
                  <a:srgbClr val="7A736B"/>
                </a:solidFill>
                <a:latin typeface="Calibri" pitchFamily="34" charset="0"/>
                <a:ea typeface="Calibri" pitchFamily="34" charset="-122"/>
                <a:cs typeface="Calibri" pitchFamily="34" charset="-120"/>
              </a:rPr>
              <a:t>growth in pet dogs, 2014 → 2023</a:t>
            </a:r>
            <a:endParaRPr lang="en-US" sz="1050" dirty="0"/>
          </a:p>
        </p:txBody>
      </p:sp>
      <p:sp>
        <p:nvSpPr>
          <p:cNvPr id="17" name="Shape 14"/>
          <p:cNvSpPr/>
          <p:nvPr/>
        </p:nvSpPr>
        <p:spPr>
          <a:xfrm>
            <a:off x="6400800" y="3337560"/>
            <a:ext cx="2514600" cy="1737360"/>
          </a:xfrm>
          <a:prstGeom prst="roundRect">
            <a:avLst>
              <a:gd name="adj" fmla="val 4737"/>
            </a:avLst>
          </a:prstGeom>
          <a:solidFill>
            <a:srgbClr val="FFFFFF"/>
          </a:solidFill>
          <a:ln/>
          <a:effectLst>
            <a:outerShdw sx="100000" sy="100000" kx="0" ky="0" algn="bl" rotWithShape="0" blurRad="76200" dist="25400" dir="5400000">
              <a:srgbClr val="9C9284">
                <a:alpha val="25000"/>
              </a:srgbClr>
            </a:outerShdw>
          </a:effectLst>
        </p:spPr>
      </p:sp>
      <p:sp>
        <p:nvSpPr>
          <p:cNvPr id="18" name="Shape 15"/>
          <p:cNvSpPr/>
          <p:nvPr/>
        </p:nvSpPr>
        <p:spPr>
          <a:xfrm>
            <a:off x="6400800" y="3337560"/>
            <a:ext cx="2514600" cy="1737360"/>
          </a:xfrm>
          <a:prstGeom prst="roundRect">
            <a:avLst>
              <a:gd name="adj" fmla="val 4737"/>
            </a:avLst>
          </a:prstGeom>
          <a:solidFill>
            <a:srgbClr val="F2EFE6">
              <a:alpha val="0"/>
            </a:srgbClr>
          </a:solidFill>
          <a:ln w="12700">
            <a:solidFill>
              <a:srgbClr val="DDD6CC"/>
            </a:solidFill>
            <a:prstDash val="solid"/>
          </a:ln>
        </p:spPr>
      </p:sp>
      <p:sp>
        <p:nvSpPr>
          <p:cNvPr id="19" name="Text 16"/>
          <p:cNvSpPr txBox="1"/>
          <p:nvPr/>
        </p:nvSpPr>
        <p:spPr>
          <a:xfrm>
            <a:off x="6583680" y="3566160"/>
            <a:ext cx="2148840" cy="685800"/>
          </a:xfrm>
          <a:prstGeom prst="rect">
            <a:avLst/>
          </a:prstGeom>
          <a:noFill/>
          <a:ln/>
        </p:spPr>
        <p:txBody>
          <a:bodyPr wrap="square" lIns="0" tIns="0" rIns="0" bIns="0" rtlCol="0" anchor="ctr"/>
          <a:lstStyle/>
          <a:p>
            <a:pPr indent="0" marL="0">
              <a:buNone/>
            </a:pPr>
            <a:r>
              <a:rPr lang="en-US" sz="3600" b="1" dirty="0">
                <a:solidFill>
                  <a:srgbClr val="B85042"/>
                </a:solidFill>
                <a:latin typeface="Cambria" pitchFamily="34" charset="0"/>
                <a:ea typeface="Cambria" pitchFamily="34" charset="-122"/>
                <a:cs typeface="Cambria" pitchFamily="34" charset="-120"/>
              </a:rPr>
              <a:t>8.2%</a:t>
            </a:r>
            <a:endParaRPr lang="en-US" sz="3600" dirty="0"/>
          </a:p>
        </p:txBody>
      </p:sp>
      <p:sp>
        <p:nvSpPr>
          <p:cNvPr id="20" name="Text 17"/>
          <p:cNvSpPr txBox="1"/>
          <p:nvPr/>
        </p:nvSpPr>
        <p:spPr>
          <a:xfrm>
            <a:off x="6583680" y="4251960"/>
            <a:ext cx="2148840" cy="731520"/>
          </a:xfrm>
          <a:prstGeom prst="rect">
            <a:avLst/>
          </a:prstGeom>
          <a:noFill/>
          <a:ln/>
        </p:spPr>
        <p:txBody>
          <a:bodyPr wrap="square" lIns="0" tIns="0" rIns="0" bIns="0" rtlCol="0" anchor="ctr"/>
          <a:lstStyle/>
          <a:p>
            <a:pPr indent="0" marL="0">
              <a:buNone/>
            </a:pPr>
            <a:r>
              <a:rPr lang="en-US" sz="1050" dirty="0">
                <a:solidFill>
                  <a:srgbClr val="7A736B"/>
                </a:solidFill>
                <a:latin typeface="Calibri" pitchFamily="34" charset="0"/>
                <a:ea typeface="Calibri" pitchFamily="34" charset="-122"/>
                <a:cs typeface="Calibri" pitchFamily="34" charset="-120"/>
              </a:rPr>
              <a:t>of households own a dog (4.5% in 2014)</a:t>
            </a:r>
            <a:endParaRPr lang="en-US" sz="1050" dirty="0"/>
          </a:p>
        </p:txBody>
      </p:sp>
      <p:sp>
        <p:nvSpPr>
          <p:cNvPr id="21" name="Shape 18"/>
          <p:cNvSpPr/>
          <p:nvPr/>
        </p:nvSpPr>
        <p:spPr>
          <a:xfrm>
            <a:off x="9098280" y="3337560"/>
            <a:ext cx="2514600" cy="1737360"/>
          </a:xfrm>
          <a:prstGeom prst="roundRect">
            <a:avLst>
              <a:gd name="adj" fmla="val 4737"/>
            </a:avLst>
          </a:prstGeom>
          <a:solidFill>
            <a:srgbClr val="FFFFFF"/>
          </a:solidFill>
          <a:ln/>
          <a:effectLst>
            <a:outerShdw sx="100000" sy="100000" kx="0" ky="0" algn="bl" rotWithShape="0" blurRad="76200" dist="25400" dir="5400000">
              <a:srgbClr val="9C9284">
                <a:alpha val="25000"/>
              </a:srgbClr>
            </a:outerShdw>
          </a:effectLst>
        </p:spPr>
      </p:sp>
      <p:sp>
        <p:nvSpPr>
          <p:cNvPr id="22" name="Shape 19"/>
          <p:cNvSpPr/>
          <p:nvPr/>
        </p:nvSpPr>
        <p:spPr>
          <a:xfrm>
            <a:off x="9098280" y="3337560"/>
            <a:ext cx="2514600" cy="1737360"/>
          </a:xfrm>
          <a:prstGeom prst="roundRect">
            <a:avLst>
              <a:gd name="adj" fmla="val 4737"/>
            </a:avLst>
          </a:prstGeom>
          <a:solidFill>
            <a:srgbClr val="F2EFE6">
              <a:alpha val="0"/>
            </a:srgbClr>
          </a:solidFill>
          <a:ln w="12700">
            <a:solidFill>
              <a:srgbClr val="DDD6CC"/>
            </a:solidFill>
            <a:prstDash val="solid"/>
          </a:ln>
        </p:spPr>
      </p:sp>
      <p:sp>
        <p:nvSpPr>
          <p:cNvPr id="23" name="Text 20"/>
          <p:cNvSpPr txBox="1"/>
          <p:nvPr/>
        </p:nvSpPr>
        <p:spPr>
          <a:xfrm>
            <a:off x="9281160" y="3566160"/>
            <a:ext cx="2148840" cy="685800"/>
          </a:xfrm>
          <a:prstGeom prst="rect">
            <a:avLst/>
          </a:prstGeom>
          <a:noFill/>
          <a:ln/>
        </p:spPr>
        <p:txBody>
          <a:bodyPr wrap="square" lIns="0" tIns="0" rIns="0" bIns="0" rtlCol="0" anchor="ctr"/>
          <a:lstStyle/>
          <a:p>
            <a:pPr indent="0" marL="0">
              <a:buNone/>
            </a:pPr>
            <a:r>
              <a:rPr lang="en-US" sz="3600" b="1" dirty="0">
                <a:solidFill>
                  <a:srgbClr val="B85042"/>
                </a:solidFill>
                <a:latin typeface="Cambria" pitchFamily="34" charset="0"/>
                <a:ea typeface="Cambria" pitchFamily="34" charset="-122"/>
                <a:cs typeface="Cambria" pitchFamily="34" charset="-120"/>
              </a:rPr>
              <a:t>0.11</a:t>
            </a:r>
            <a:endParaRPr lang="en-US" sz="3600" dirty="0"/>
          </a:p>
        </p:txBody>
      </p:sp>
      <p:sp>
        <p:nvSpPr>
          <p:cNvPr id="24" name="Text 21"/>
          <p:cNvSpPr txBox="1"/>
          <p:nvPr/>
        </p:nvSpPr>
        <p:spPr>
          <a:xfrm>
            <a:off x="9281160" y="4251960"/>
            <a:ext cx="2148840" cy="731520"/>
          </a:xfrm>
          <a:prstGeom prst="rect">
            <a:avLst/>
          </a:prstGeom>
          <a:noFill/>
          <a:ln/>
        </p:spPr>
        <p:txBody>
          <a:bodyPr wrap="square" lIns="0" tIns="0" rIns="0" bIns="0" rtlCol="0" anchor="ctr"/>
          <a:lstStyle/>
          <a:p>
            <a:pPr indent="0" marL="0">
              <a:buNone/>
            </a:pPr>
            <a:r>
              <a:rPr lang="en-US" sz="1050" dirty="0">
                <a:solidFill>
                  <a:srgbClr val="7A736B"/>
                </a:solidFill>
                <a:latin typeface="Calibri" pitchFamily="34" charset="0"/>
                <a:ea typeface="Calibri" pitchFamily="34" charset="-122"/>
                <a:cs typeface="Calibri" pitchFamily="34" charset="-120"/>
              </a:rPr>
              <a:t>practising vets per 1,000 pets (our arithmetic, guess; US ≈ 0.93)</a:t>
            </a:r>
            <a:endParaRPr lang="en-US" sz="1050" dirty="0"/>
          </a:p>
        </p:txBody>
      </p:sp>
      <p:sp>
        <p:nvSpPr>
          <p:cNvPr id="25" name="Shape 22"/>
          <p:cNvSpPr/>
          <p:nvPr/>
        </p:nvSpPr>
        <p:spPr>
          <a:xfrm>
            <a:off x="548640" y="5440680"/>
            <a:ext cx="11091672" cy="777240"/>
          </a:xfrm>
          <a:prstGeom prst="roundRect">
            <a:avLst>
              <a:gd name="adj" fmla="val 10588"/>
            </a:avLst>
          </a:prstGeom>
          <a:solidFill>
            <a:srgbClr val="E7E8D1"/>
          </a:solidFill>
          <a:ln/>
          <a:effectLst>
            <a:outerShdw sx="100000" sy="100000" kx="0" ky="0" algn="bl" rotWithShape="0" blurRad="76200" dist="25400" dir="5400000">
              <a:srgbClr val="9C9284">
                <a:alpha val="25000"/>
              </a:srgbClr>
            </a:outerShdw>
          </a:effectLst>
        </p:spPr>
      </p:sp>
      <p:sp>
        <p:nvSpPr>
          <p:cNvPr id="26" name="Text 23"/>
          <p:cNvSpPr txBox="1"/>
          <p:nvPr/>
        </p:nvSpPr>
        <p:spPr>
          <a:xfrm>
            <a:off x="822960" y="5596128"/>
            <a:ext cx="10607040" cy="457200"/>
          </a:xfrm>
          <a:prstGeom prst="rect">
            <a:avLst/>
          </a:prstGeom>
          <a:noFill/>
          <a:ln/>
        </p:spPr>
        <p:txBody>
          <a:bodyPr wrap="square" lIns="0" tIns="0" rIns="0" bIns="0" rtlCol="0" anchor="ctr"/>
          <a:lstStyle/>
          <a:p>
            <a:pPr indent="0" marL="0">
              <a:buNone/>
            </a:pPr>
            <a:r>
              <a:rPr lang="en-US" sz="1400" b="1" dirty="0">
                <a:solidFill>
                  <a:srgbClr val="2D2A26"/>
                </a:solidFill>
                <a:latin typeface="Calibri" pitchFamily="34" charset="0"/>
                <a:ea typeface="Calibri" pitchFamily="34" charset="-122"/>
                <a:cs typeface="Calibri" pitchFamily="34" charset="-120"/>
              </a:rPr>
              <a:t>The two questions this deck answers:  </a:t>
            </a:r>
            <a:pPr indent="0" marL="0">
              <a:buNone/>
            </a:pPr>
            <a:r>
              <a:rPr lang="en-US" sz="1400" dirty="0">
                <a:solidFill>
                  <a:srgbClr val="2D2A26"/>
                </a:solidFill>
                <a:latin typeface="Calibri" pitchFamily="34" charset="0"/>
                <a:ea typeface="Calibri" pitchFamily="34" charset="-122"/>
                <a:cs typeface="Calibri" pitchFamily="34" charset="-120"/>
              </a:rPr>
              <a:t>1) Is pet regulation really lighter than human medicine?   2) Is there money in it — and for whom?</a:t>
            </a:r>
            <a:endParaRPr lang="en-US" sz="1400" dirty="0"/>
          </a:p>
        </p:txBody>
      </p:sp>
      <p:sp>
        <p:nvSpPr>
          <p:cNvPr id="27" name="Text 24"/>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2</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REGULATION · THE GOOD</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Pets skip the wall PocketDoc had to build</a:t>
            </a:r>
            <a:endParaRPr lang="en-US" sz="30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548640" y="1417320"/>
          <a:ext cx="11091672" cy="914400"/>
        </p:xfrm>
        <a:graphic>
          <a:graphicData uri="http://schemas.openxmlformats.org/drawingml/2006/table">
            <a:tbl>
              <a:tblPr/>
              <a:tblGrid>
                <a:gridCol w="1783080"/>
                <a:gridCol w="4654296"/>
                <a:gridCol w="4654296"/>
              </a:tblGrid>
              <a:tr h="658368">
                <a:tc>
                  <a:txBody>
                    <a:bodyPr/>
                    <a:lstStyle/>
                    <a:p>
                      <a:pPr indent="0" marL="0">
                        <a:buNone/>
                      </a:pP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Human telemedicine (PocketDoc's world)</a:t>
                      </a:r>
                      <a:endParaRPr lang="en-US" sz="12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4A382E"/>
                    </a:solidFill>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Pet advice (Ask Doggo's world)</a:t>
                      </a:r>
                      <a:endParaRPr lang="en-US" sz="12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B85042"/>
                    </a:solidFill>
                  </a:tcPr>
                </a:tc>
              </a:tr>
              <a:tr h="658368">
                <a:tc>
                  <a:txBody>
                    <a:bodyPr/>
                    <a:lstStyle/>
                    <a:p>
                      <a:pPr indent="0" marL="0">
                        <a:buNone/>
                      </a:pPr>
                      <a:r>
                        <a:rPr lang="en-US" sz="1100" b="1" dirty="0">
                          <a:solidFill>
                            <a:srgbClr val="2D2A26"/>
                          </a:solidFill>
                          <a:latin typeface="Calibri" pitchFamily="34" charset="0"/>
                          <a:ea typeface="Calibri" pitchFamily="34" charset="-122"/>
                          <a:cs typeface="Calibri" pitchFamily="34" charset="-120"/>
                        </a:rPr>
                        <a:t>AI giving advice</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c>
                  <a:txBody>
                    <a:bodyPr/>
                    <a:lstStyle/>
                    <a:p>
                      <a:pPr indent="0" marL="0">
                        <a:buNone/>
                      </a:pPr>
                      <a:r>
                        <a:rPr lang="en-US" sz="1100" dirty="0">
                          <a:solidFill>
                            <a:srgbClr val="2D2A26"/>
                          </a:solidFill>
                          <a:latin typeface="Calibri" pitchFamily="34" charset="0"/>
                          <a:ea typeface="Calibri" pitchFamily="34" charset="-122"/>
                          <a:cs typeface="Calibri" pitchFamily="34" charset="-120"/>
                        </a:rPr>
                        <a:t>Expressly banned — NMC 2020: AI to counsel or prescribe is “strictly prohibited”; a doctor decides everything.</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c>
                  <a:txBody>
                    <a:bodyPr/>
                    <a:lstStyle/>
                    <a:p>
                      <a:pPr indent="0" marL="0">
                        <a:buNone/>
                      </a:pPr>
                      <a:r>
                        <a:rPr lang="en-US" sz="1100" dirty="0">
                          <a:solidFill>
                            <a:srgbClr val="2D2A26"/>
                          </a:solidFill>
                          <a:latin typeface="Calibri" pitchFamily="34" charset="0"/>
                          <a:ea typeface="Calibri" pitchFamily="34" charset="-122"/>
                          <a:cs typeface="Calibri" pitchFamily="34" charset="-120"/>
                        </a:rPr>
                        <a:t>No prohibition exists. The nearest official document (NITI 2023) openly explores autonomous AI without vets.</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r>
              <a:tr h="658368">
                <a:tc>
                  <a:txBody>
                    <a:bodyPr/>
                    <a:lstStyle/>
                    <a:p>
                      <a:pPr indent="0" marL="0">
                        <a:buNone/>
                      </a:pPr>
                      <a:r>
                        <a:rPr lang="en-US" sz="1100" b="1" dirty="0">
                          <a:solidFill>
                            <a:srgbClr val="2D2A26"/>
                          </a:solidFill>
                          <a:latin typeface="Calibri" pitchFamily="34" charset="0"/>
                          <a:ea typeface="Calibri" pitchFamily="34" charset="-122"/>
                          <a:cs typeface="Calibri" pitchFamily="34" charset="-120"/>
                        </a:rPr>
                        <a:t>The legal line</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c>
                  <a:txBody>
                    <a:bodyPr/>
                    <a:lstStyle/>
                    <a:p>
                      <a:pPr indent="0" marL="0">
                        <a:buNone/>
                      </a:pPr>
                      <a:r>
                        <a:rPr lang="en-US" sz="1100" dirty="0">
                          <a:solidFill>
                            <a:srgbClr val="2D2A26"/>
                          </a:solidFill>
                          <a:latin typeface="Calibri" pitchFamily="34" charset="0"/>
                          <a:ea typeface="Calibri" pitchFamily="34" charset="-122"/>
                          <a:cs typeface="Calibri" pitchFamily="34" charset="-120"/>
                        </a:rPr>
                        <a:t>Clear, current, enforced.</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c>
                  <a:txBody>
                    <a:bodyPr/>
                    <a:lstStyle/>
                    <a:p>
                      <a:pPr indent="0" marL="0">
                        <a:buNone/>
                      </a:pPr>
                      <a:r>
                        <a:rPr lang="en-US" sz="1100" dirty="0">
                          <a:solidFill>
                            <a:srgbClr val="2D2A26"/>
                          </a:solidFill>
                          <a:latin typeface="Calibri" pitchFamily="34" charset="0"/>
                          <a:ea typeface="Calibri" pitchFamily="34" charset="-122"/>
                          <a:cs typeface="Calibri" pitchFamily="34" charset="-120"/>
                        </a:rPr>
                        <a:t>“Practice of veterinary medicine” is never defined in the 1984 Act; the detailed definition sits in a 2016 DRAFT that was never notified.</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r>
              <a:tr h="658368">
                <a:tc>
                  <a:txBody>
                    <a:bodyPr/>
                    <a:lstStyle/>
                    <a:p>
                      <a:pPr indent="0" marL="0">
                        <a:buNone/>
                      </a:pPr>
                      <a:r>
                        <a:rPr lang="en-US" sz="1100" b="1" dirty="0">
                          <a:solidFill>
                            <a:srgbClr val="2D2A26"/>
                          </a:solidFill>
                          <a:latin typeface="Calibri" pitchFamily="34" charset="0"/>
                          <a:ea typeface="Calibri" pitchFamily="34" charset="-122"/>
                          <a:cs typeface="Calibri" pitchFamily="34" charset="-120"/>
                        </a:rPr>
                        <a:t>Penalty</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c>
                  <a:txBody>
                    <a:bodyPr/>
                    <a:lstStyle/>
                    <a:p>
                      <a:pPr indent="0" marL="0">
                        <a:buNone/>
                      </a:pPr>
                      <a:r>
                        <a:rPr lang="en-US" sz="1100" dirty="0">
                          <a:solidFill>
                            <a:srgbClr val="2D2A26"/>
                          </a:solidFill>
                          <a:latin typeface="Calibri" pitchFamily="34" charset="0"/>
                          <a:ea typeface="Calibri" pitchFamily="34" charset="-122"/>
                          <a:cs typeface="Calibri" pitchFamily="34" charset="-120"/>
                        </a:rPr>
                        <a:t>Career-ending for the doctor; platform blacklisting.</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c>
                  <a:txBody>
                    <a:bodyPr/>
                    <a:lstStyle/>
                    <a:p>
                      <a:pPr indent="0" marL="0">
                        <a:buNone/>
                      </a:pPr>
                      <a:r>
                        <a:rPr lang="en-US" sz="1100" dirty="0">
                          <a:solidFill>
                            <a:srgbClr val="2D2A26"/>
                          </a:solidFill>
                          <a:latin typeface="Calibri" pitchFamily="34" charset="0"/>
                          <a:ea typeface="Calibri" pitchFamily="34" charset="-122"/>
                          <a:cs typeface="Calibri" pitchFamily="34" charset="-120"/>
                        </a:rPr>
                        <a:t>₹1,000 fine on first conviction; ₹5,000 / 6 months on repeat (s.57).</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r>
              <a:tr h="658368">
                <a:tc>
                  <a:txBody>
                    <a:bodyPr/>
                    <a:lstStyle/>
                    <a:p>
                      <a:pPr indent="0" marL="0">
                        <a:buNone/>
                      </a:pPr>
                      <a:r>
                        <a:rPr lang="en-US" sz="1100" b="1" dirty="0">
                          <a:solidFill>
                            <a:srgbClr val="2D2A26"/>
                          </a:solidFill>
                          <a:latin typeface="Calibri" pitchFamily="34" charset="0"/>
                          <a:ea typeface="Calibri" pitchFamily="34" charset="-122"/>
                          <a:cs typeface="Calibri" pitchFamily="34" charset="-120"/>
                        </a:rPr>
                        <a:t>Who can prosecute</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c>
                  <a:txBody>
                    <a:bodyPr/>
                    <a:lstStyle/>
                    <a:p>
                      <a:pPr indent="0" marL="0">
                        <a:buNone/>
                      </a:pPr>
                      <a:r>
                        <a:rPr lang="en-US" sz="1100" dirty="0">
                          <a:solidFill>
                            <a:srgbClr val="2D2A26"/>
                          </a:solidFill>
                          <a:latin typeface="Calibri" pitchFamily="34" charset="0"/>
                          <a:ea typeface="Calibri" pitchFamily="34" charset="-122"/>
                          <a:cs typeface="Calibri" pitchFamily="34" charset="-120"/>
                        </a:rPr>
                        <a:t>Regulators and patients.</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c>
                  <a:txBody>
                    <a:bodyPr/>
                    <a:lstStyle/>
                    <a:p>
                      <a:pPr indent="0" marL="0">
                        <a:buNone/>
                      </a:pPr>
                      <a:r>
                        <a:rPr lang="en-US" sz="1100" dirty="0">
                          <a:solidFill>
                            <a:srgbClr val="2D2A26"/>
                          </a:solidFill>
                          <a:latin typeface="Calibri" pitchFamily="34" charset="0"/>
                          <a:ea typeface="Calibri" pitchFamily="34" charset="-122"/>
                          <a:cs typeface="Calibri" pitchFamily="34" charset="-120"/>
                        </a:rPr>
                        <a:t>Only a State Government or State Veterinary Council, by order (s.59). Rivals and owners cannot.</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r>
              <a:tr h="658368">
                <a:tc>
                  <a:txBody>
                    <a:bodyPr/>
                    <a:lstStyle/>
                    <a:p>
                      <a:pPr indent="0" marL="0">
                        <a:buNone/>
                      </a:pPr>
                      <a:r>
                        <a:rPr lang="en-US" sz="1100" b="1" dirty="0">
                          <a:solidFill>
                            <a:srgbClr val="2D2A26"/>
                          </a:solidFill>
                          <a:latin typeface="Calibri" pitchFamily="34" charset="0"/>
                          <a:ea typeface="Calibri" pitchFamily="34" charset="-122"/>
                          <a:cs typeface="Calibri" pitchFamily="34" charset="-120"/>
                        </a:rPr>
                        <a:t>Enforcement seen</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c>
                  <a:txBody>
                    <a:bodyPr/>
                    <a:lstStyle/>
                    <a:p>
                      <a:pPr indent="0" marL="0">
                        <a:buNone/>
                      </a:pPr>
                      <a:r>
                        <a:rPr lang="en-US" sz="1100" dirty="0">
                          <a:solidFill>
                            <a:srgbClr val="2D2A26"/>
                          </a:solidFill>
                          <a:latin typeface="Calibri" pitchFamily="34" charset="0"/>
                          <a:ea typeface="Calibri" pitchFamily="34" charset="-122"/>
                          <a:cs typeface="Calibri" pitchFamily="34" charset="-120"/>
                        </a:rPr>
                        <a:t>Active 2026 crackdowns on doctor-less prescriptions.</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c>
                  <a:txBody>
                    <a:bodyPr/>
                    <a:lstStyle/>
                    <a:p>
                      <a:pPr indent="0" marL="0">
                        <a:buNone/>
                      </a:pPr>
                      <a:r>
                        <a:rPr lang="en-US" sz="1100" dirty="0">
                          <a:solidFill>
                            <a:srgbClr val="2D2A26"/>
                          </a:solidFill>
                          <a:latin typeface="Calibri" pitchFamily="34" charset="0"/>
                          <a:ea typeface="Calibri" pitchFamily="34" charset="-122"/>
                          <a:cs typeface="Calibri" pitchFamily="34" charset="-120"/>
                        </a:rPr>
                        <a:t>Zero cases anywhere, 2015–2026 — India, US, UK, EU, GCC — against any online/AI pet-advice service.</a:t>
                      </a:r>
                      <a:endParaRPr lang="en-US" sz="1100" dirty="0">
                        <a:latin typeface="Calibri" charset="0"/>
                        <a:ea typeface="Calibri" charset="0"/>
                        <a:cs typeface="Calibri" charset="0"/>
                      </a:endParaRPr>
                    </a:p>
                  </a:txBody>
                  <a:tcPr marL="73152" marR="73152" marT="73152" marB="73152"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FFFFFF"/>
                    </a:solidFill>
                  </a:tcPr>
                </a:tc>
              </a:tr>
            </a:tbl>
          </a:graphicData>
        </a:graphic>
      </p:graphicFrame>
      <p:sp>
        <p:nvSpPr>
          <p:cNvPr id="5" name="Text 2"/>
          <p:cNvSpPr txBox="1"/>
          <p:nvPr/>
        </p:nvSpPr>
        <p:spPr>
          <a:xfrm>
            <a:off x="548640" y="5897880"/>
            <a:ext cx="11064240" cy="548640"/>
          </a:xfrm>
          <a:prstGeom prst="rect">
            <a:avLst/>
          </a:prstGeom>
          <a:noFill/>
          <a:ln/>
        </p:spPr>
        <p:txBody>
          <a:bodyPr wrap="square" lIns="0" tIns="0" rIns="0" bIns="0" rtlCol="0" anchor="ctr"/>
          <a:lstStyle/>
          <a:p>
            <a:pPr indent="0" marL="0">
              <a:buNone/>
            </a:pPr>
            <a:r>
              <a:rPr lang="en-US" sz="1100" i="1" dirty="0">
                <a:solidFill>
                  <a:srgbClr val="7A736B"/>
                </a:solidFill>
                <a:latin typeface="Calibri" pitchFamily="34" charset="0"/>
                <a:ea typeface="Calibri" pitchFamily="34" charset="-122"/>
                <a:cs typeface="Calibri" pitchFamily="34" charset="-120"/>
              </a:rPr>
              <a:t>The walls that stay identical: DPDP (fully enforceable May 2027) and CERT-In 6-hour incident reporting apply to the pet owner's data exactly as to a patient's; prescription medicines remain vet-only either way.</a:t>
            </a:r>
            <a:endParaRPr lang="en-US" sz="1100" dirty="0"/>
          </a:p>
        </p:txBody>
      </p:sp>
      <p:sp>
        <p:nvSpPr>
          <p:cNvPr id="6" name="Text 3"/>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3</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REGULATION · VERIFIED 30 AUG 2026</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We hunted for an objection. There isn't one.</a:t>
            </a:r>
            <a:endParaRPr lang="en-US" sz="3000" dirty="0"/>
          </a:p>
        </p:txBody>
      </p:sp>
      <p:sp>
        <p:nvSpPr>
          <p:cNvPr id="4" name="Shape 2"/>
          <p:cNvSpPr/>
          <p:nvPr/>
        </p:nvSpPr>
        <p:spPr>
          <a:xfrm>
            <a:off x="548640" y="1463040"/>
            <a:ext cx="5440680" cy="4206240"/>
          </a:xfrm>
          <a:prstGeom prst="roundRect">
            <a:avLst>
              <a:gd name="adj" fmla="val 1957"/>
            </a:avLst>
          </a:prstGeom>
          <a:solidFill>
            <a:srgbClr val="F2EFE6"/>
          </a:solidFill>
          <a:ln/>
          <a:effectLst>
            <a:outerShdw sx="100000" sy="100000" kx="0" ky="0" algn="bl" rotWithShape="0" blurRad="76200" dist="25400" dir="5400000">
              <a:srgbClr val="9C9284">
                <a:alpha val="25000"/>
              </a:srgbClr>
            </a:outerShdw>
          </a:effectLst>
        </p:spPr>
      </p:sp>
      <p:sp>
        <p:nvSpPr>
          <p:cNvPr id="5" name="Shape 3"/>
          <p:cNvSpPr/>
          <p:nvPr/>
        </p:nvSpPr>
        <p:spPr>
          <a:xfrm>
            <a:off x="868680" y="1783080"/>
            <a:ext cx="566928" cy="566928"/>
          </a:xfrm>
          <a:prstGeom prst="ellipse">
            <a:avLst/>
          </a:prstGeom>
          <a:solidFill>
            <a:srgbClr val="5E8270"/>
          </a:solidFill>
          <a:ln/>
        </p:spPr>
      </p:sp>
      <p:pic>
        <p:nvPicPr>
          <p:cNvPr id="6" name="Image 0" descr="preencoded.png">    </p:cNvPr>
          <p:cNvPicPr>
            <a:picLocks noChangeAspect="1"/>
          </p:cNvPicPr>
          <p:nvPr/>
        </p:nvPicPr>
        <p:blipFill>
          <a:blip r:embed="rId1"/>
          <a:stretch>
            <a:fillRect/>
          </a:stretch>
        </p:blipFill>
        <p:spPr>
          <a:xfrm>
            <a:off x="1016081" y="1930481"/>
            <a:ext cx="272125" cy="272125"/>
          </a:xfrm>
          <a:prstGeom prst="rect">
            <a:avLst/>
          </a:prstGeom>
        </p:spPr>
      </p:pic>
      <p:sp>
        <p:nvSpPr>
          <p:cNvPr id="7" name="Text 4"/>
          <p:cNvSpPr txBox="1"/>
          <p:nvPr/>
        </p:nvSpPr>
        <p:spPr>
          <a:xfrm>
            <a:off x="1600200" y="1892808"/>
            <a:ext cx="4023360" cy="320040"/>
          </a:xfrm>
          <a:prstGeom prst="rect">
            <a:avLst/>
          </a:prstGeom>
          <a:noFill/>
          <a:ln/>
        </p:spPr>
        <p:txBody>
          <a:bodyPr wrap="square" lIns="0" tIns="0" rIns="0" bIns="0" rtlCol="0" anchor="ctr"/>
          <a:lstStyle/>
          <a:p>
            <a:pPr indent="0" marL="0">
              <a:buNone/>
            </a:pPr>
            <a:r>
              <a:rPr lang="en-US" sz="1700" b="1" dirty="0">
                <a:solidFill>
                  <a:srgbClr val="2D2A26"/>
                </a:solidFill>
                <a:latin typeface="Cambria" pitchFamily="34" charset="0"/>
                <a:ea typeface="Cambria" pitchFamily="34" charset="-122"/>
                <a:cs typeface="Cambria" pitchFamily="34" charset="-120"/>
              </a:rPr>
              <a:t>Checked, page by page</a:t>
            </a:r>
            <a:endParaRPr lang="en-US" sz="1700" dirty="0"/>
          </a:p>
        </p:txBody>
      </p:sp>
      <p:sp>
        <p:nvSpPr>
          <p:cNvPr id="8" name="Text 5"/>
          <p:cNvSpPr txBox="1"/>
          <p:nvPr/>
        </p:nvSpPr>
        <p:spPr>
          <a:xfrm>
            <a:off x="868680" y="2377440"/>
            <a:ext cx="4892040" cy="3108960"/>
          </a:xfrm>
          <a:prstGeom prst="rect">
            <a:avLst/>
          </a:prstGeom>
          <a:noFill/>
          <a:ln/>
        </p:spPr>
        <p:txBody>
          <a:bodyPr wrap="square" lIns="0" tIns="0" rIns="0" bIns="0" rtlCol="0" anchor="ctr"/>
          <a:lstStyle/>
          <a:p>
            <a:pPr marL="342900" indent="-342900">
              <a:spcAft>
                <a:spcPts val="600"/>
              </a:spcAft>
              <a:buSzPct val="100000"/>
              <a:buChar char="•"/>
            </a:pPr>
            <a:r>
              <a:rPr lang="en-US" sz="1200" dirty="0">
                <a:solidFill>
                  <a:srgbClr val="2D2A26"/>
                </a:solidFill>
                <a:latin typeface="Calibri" pitchFamily="34" charset="0"/>
                <a:ea typeface="Calibri" pitchFamily="34" charset="-122"/>
                <a:cs typeface="Calibri" pitchFamily="34" charset="-120"/>
              </a:rPr>
              <a:t>Veterinary Council of India site — no telemedicine or online-consult circular, ever</a:t>
            </a:r>
            <a:endParaRPr lang="en-US" sz="1200" dirty="0"/>
          </a:p>
          <a:p>
            <a:pPr marL="342900" indent="-342900">
              <a:spcAft>
                <a:spcPts val="600"/>
              </a:spcAft>
              <a:buSzPct val="100000"/>
              <a:buChar char="•"/>
            </a:pPr>
            <a:r>
              <a:rPr lang="en-US" sz="1200" dirty="0">
                <a:solidFill>
                  <a:srgbClr val="2D2A26"/>
                </a:solidFill>
                <a:latin typeface="Calibri" pitchFamily="34" charset="0"/>
                <a:ea typeface="Calibri" pitchFamily="34" charset="-122"/>
                <a:cs typeface="Calibri" pitchFamily="34" charset="-120"/>
              </a:rPr>
              <a:t>Ministry (DAHD) circular lists — nothing</a:t>
            </a:r>
            <a:endParaRPr lang="en-US" sz="1200" dirty="0"/>
          </a:p>
          <a:p>
            <a:pPr marL="342900" indent="-342900">
              <a:spcAft>
                <a:spcPts val="600"/>
              </a:spcAft>
              <a:buSzPct val="100000"/>
              <a:buChar char="•"/>
            </a:pPr>
            <a:r>
              <a:rPr lang="en-US" sz="1200" dirty="0">
                <a:solidFill>
                  <a:srgbClr val="2D2A26"/>
                </a:solidFill>
                <a:latin typeface="Calibri" pitchFamily="34" charset="0"/>
                <a:ea typeface="Calibri" pitchFamily="34" charset="-122"/>
                <a:cs typeface="Calibri" pitchFamily="34" charset="-120"/>
              </a:rPr>
              <a:t>Karnataka, Maharashtra, Delhi state councils — nothing</a:t>
            </a:r>
            <a:endParaRPr lang="en-US" sz="1200" dirty="0"/>
          </a:p>
          <a:p>
            <a:pPr marL="342900" indent="-342900">
              <a:spcAft>
                <a:spcPts val="600"/>
              </a:spcAft>
              <a:buSzPct val="100000"/>
              <a:buChar char="•"/>
            </a:pPr>
            <a:r>
              <a:rPr lang="en-US" sz="1200" dirty="0">
                <a:solidFill>
                  <a:srgbClr val="2D2A26"/>
                </a:solidFill>
                <a:latin typeface="Calibri" pitchFamily="34" charset="0"/>
                <a:ea typeface="Calibri" pitchFamily="34" charset="-122"/>
                <a:cs typeface="Calibri" pitchFamily="34" charset="-120"/>
              </a:rPr>
              <a:t>Vet associations (IVA / VAI) — no objection; VAI teaches telemedicine courses</a:t>
            </a:r>
            <a:endParaRPr lang="en-US" sz="1200" dirty="0"/>
          </a:p>
          <a:p>
            <a:pPr marL="342900" indent="-342900">
              <a:spcAft>
                <a:spcPts val="600"/>
              </a:spcAft>
              <a:buSzPct val="100000"/>
              <a:buChar char="•"/>
            </a:pPr>
            <a:r>
              <a:rPr lang="en-US" sz="1200" dirty="0">
                <a:solidFill>
                  <a:srgbClr val="2D2A26"/>
                </a:solidFill>
                <a:latin typeface="Calibri" pitchFamily="34" charset="0"/>
                <a:ea typeface="Calibri" pitchFamily="34" charset="-122"/>
                <a:cs typeface="Calibri" pitchFamily="34" charset="-120"/>
              </a:rPr>
              <a:t>20 targeted searches for bans, warnings, cases — zero hits</a:t>
            </a:r>
            <a:endParaRPr lang="en-US" sz="1200" dirty="0"/>
          </a:p>
          <a:p>
            <a:pPr marL="342900" indent="-342900">
              <a:buSzPct val="100000"/>
              <a:buChar char="•"/>
            </a:pPr>
            <a:r>
              <a:rPr lang="en-US" sz="1200" dirty="0">
                <a:solidFill>
                  <a:srgbClr val="2D2A26"/>
                </a:solidFill>
                <a:latin typeface="Calibri" pitchFamily="34" charset="0"/>
                <a:ea typeface="Calibri" pitchFamily="34" charset="-122"/>
                <a:cs typeface="Calibri" pitchFamily="34" charset="-120"/>
              </a:rPr>
              <a:t>The only “illegal and unethical” line found: a trade-magazine editor asking VCI to write rules</a:t>
            </a:r>
            <a:endParaRPr lang="en-US" sz="1200" dirty="0"/>
          </a:p>
        </p:txBody>
      </p:sp>
      <p:sp>
        <p:nvSpPr>
          <p:cNvPr id="9" name="Shape 6"/>
          <p:cNvSpPr/>
          <p:nvPr/>
        </p:nvSpPr>
        <p:spPr>
          <a:xfrm>
            <a:off x="6217920" y="1463040"/>
            <a:ext cx="5422392" cy="4206240"/>
          </a:xfrm>
          <a:prstGeom prst="roundRect">
            <a:avLst>
              <a:gd name="adj" fmla="val 1957"/>
            </a:avLst>
          </a:prstGeom>
          <a:solidFill>
            <a:srgbClr val="F2EFE6"/>
          </a:solidFill>
          <a:ln/>
          <a:effectLst>
            <a:outerShdw sx="100000" sy="100000" kx="0" ky="0" algn="bl" rotWithShape="0" blurRad="76200" dist="25400" dir="5400000">
              <a:srgbClr val="9C9284">
                <a:alpha val="25000"/>
              </a:srgbClr>
            </a:outerShdw>
          </a:effectLst>
        </p:spPr>
      </p:sp>
      <p:sp>
        <p:nvSpPr>
          <p:cNvPr id="10" name="Shape 7"/>
          <p:cNvSpPr/>
          <p:nvPr/>
        </p:nvSpPr>
        <p:spPr>
          <a:xfrm>
            <a:off x="6537960" y="1783080"/>
            <a:ext cx="566928" cy="566928"/>
          </a:xfrm>
          <a:prstGeom prst="ellipse">
            <a:avLst/>
          </a:prstGeom>
          <a:solidFill>
            <a:srgbClr val="B85042"/>
          </a:solidFill>
          <a:ln/>
        </p:spPr>
      </p:sp>
      <p:pic>
        <p:nvPicPr>
          <p:cNvPr id="11" name="Image 1" descr="preencoded.png">    </p:cNvPr>
          <p:cNvPicPr>
            <a:picLocks noChangeAspect="1"/>
          </p:cNvPicPr>
          <p:nvPr/>
        </p:nvPicPr>
        <p:blipFill>
          <a:blip r:embed="rId2"/>
          <a:stretch>
            <a:fillRect/>
          </a:stretch>
        </p:blipFill>
        <p:spPr>
          <a:xfrm>
            <a:off x="6685361" y="1930481"/>
            <a:ext cx="272125" cy="272125"/>
          </a:xfrm>
          <a:prstGeom prst="rect">
            <a:avLst/>
          </a:prstGeom>
        </p:spPr>
      </p:pic>
      <p:sp>
        <p:nvSpPr>
          <p:cNvPr id="12" name="Text 8"/>
          <p:cNvSpPr txBox="1"/>
          <p:nvPr/>
        </p:nvSpPr>
        <p:spPr>
          <a:xfrm>
            <a:off x="7269480" y="1892808"/>
            <a:ext cx="4023360" cy="320040"/>
          </a:xfrm>
          <a:prstGeom prst="rect">
            <a:avLst/>
          </a:prstGeom>
          <a:noFill/>
          <a:ln/>
        </p:spPr>
        <p:txBody>
          <a:bodyPr wrap="square" lIns="0" tIns="0" rIns="0" bIns="0" rtlCol="0" anchor="ctr"/>
          <a:lstStyle/>
          <a:p>
            <a:pPr indent="0" marL="0">
              <a:buNone/>
            </a:pPr>
            <a:r>
              <a:rPr lang="en-US" sz="1700" b="1" dirty="0">
                <a:solidFill>
                  <a:srgbClr val="2D2A26"/>
                </a:solidFill>
                <a:latin typeface="Cambria" pitchFamily="34" charset="0"/>
                <a:ea typeface="Cambria" pitchFamily="34" charset="-122"/>
                <a:cs typeface="Cambria" pitchFamily="34" charset="-120"/>
              </a:rPr>
              <a:t>The state builds it, not bans it</a:t>
            </a:r>
            <a:endParaRPr lang="en-US" sz="1700" dirty="0"/>
          </a:p>
        </p:txBody>
      </p:sp>
      <p:sp>
        <p:nvSpPr>
          <p:cNvPr id="13" name="Text 9"/>
          <p:cNvSpPr txBox="1"/>
          <p:nvPr/>
        </p:nvSpPr>
        <p:spPr>
          <a:xfrm>
            <a:off x="6537960" y="2377440"/>
            <a:ext cx="4846320" cy="2377440"/>
          </a:xfrm>
          <a:prstGeom prst="rect">
            <a:avLst/>
          </a:prstGeom>
          <a:noFill/>
          <a:ln/>
        </p:spPr>
        <p:txBody>
          <a:bodyPr wrap="square" lIns="0" tIns="0" rIns="0" bIns="0" rtlCol="0" anchor="ctr"/>
          <a:lstStyle/>
          <a:p>
            <a:pPr marL="342900" indent="-342900">
              <a:spcAft>
                <a:spcPts val="600"/>
              </a:spcAft>
              <a:buSzPct val="100000"/>
              <a:buChar char="•"/>
            </a:pPr>
            <a:r>
              <a:rPr lang="en-US" sz="1200" dirty="0">
                <a:solidFill>
                  <a:srgbClr val="2D2A26"/>
                </a:solidFill>
                <a:latin typeface="Calibri" pitchFamily="34" charset="0"/>
                <a:ea typeface="Calibri" pitchFamily="34" charset="-122"/>
                <a:cs typeface="Calibri" pitchFamily="34" charset="-120"/>
              </a:rPr>
              <a:t>NITI Aayog 2023 telemedicine framework (advisory): §5.5 explores AI running the workflow without vets</a:t>
            </a:r>
            <a:endParaRPr lang="en-US" sz="1200" dirty="0"/>
          </a:p>
          <a:p>
            <a:pPr marL="342900" indent="-342900">
              <a:spcAft>
                <a:spcPts val="600"/>
              </a:spcAft>
              <a:buSzPct val="100000"/>
              <a:buChar char="•"/>
            </a:pPr>
            <a:r>
              <a:rPr lang="en-US" sz="1200" dirty="0">
                <a:solidFill>
                  <a:srgbClr val="2D2A26"/>
                </a:solidFill>
                <a:latin typeface="Calibri" pitchFamily="34" charset="0"/>
                <a:ea typeface="Calibri" pitchFamily="34" charset="-122"/>
                <a:cs typeface="Calibri" pitchFamily="34" charset="-120"/>
              </a:rPr>
              <a:t>ICAR-IVRI runs its own online vet clinic app — photos, video and voice calls with owners</a:t>
            </a:r>
            <a:endParaRPr lang="en-US" sz="1200" dirty="0"/>
          </a:p>
          <a:p>
            <a:pPr marL="342900" indent="-342900">
              <a:spcAft>
                <a:spcPts val="600"/>
              </a:spcAft>
              <a:buSzPct val="100000"/>
              <a:buChar char="•"/>
            </a:pPr>
            <a:r>
              <a:rPr lang="en-US" sz="1200" dirty="0">
                <a:solidFill>
                  <a:srgbClr val="2D2A26"/>
                </a:solidFill>
                <a:latin typeface="Calibri" pitchFamily="34" charset="0"/>
                <a:ea typeface="Calibri" pitchFamily="34" charset="-122"/>
                <a:cs typeface="Calibri" pitchFamily="34" charset="-120"/>
              </a:rPr>
              <a:t>Dr. Pashu — ICAR-incubated video-consult app, covers dogs and cats</a:t>
            </a:r>
            <a:endParaRPr lang="en-US" sz="1200" dirty="0"/>
          </a:p>
          <a:p>
            <a:pPr marL="342900" indent="-342900">
              <a:buSzPct val="100000"/>
              <a:buChar char="•"/>
            </a:pPr>
            <a:r>
              <a:rPr lang="en-US" sz="1200" dirty="0">
                <a:solidFill>
                  <a:srgbClr val="2D2A26"/>
                </a:solidFill>
                <a:latin typeface="Calibri" pitchFamily="34" charset="0"/>
                <a:ea typeface="Calibri" pitchFamily="34" charset="-122"/>
                <a:cs typeface="Calibri" pitchFamily="34" charset="-120"/>
              </a:rPr>
              <a:t>Bengaluru press (Nov 2025) reports online vet consults rising; no council pushback quoted</a:t>
            </a:r>
            <a:endParaRPr lang="en-US" sz="1200" dirty="0"/>
          </a:p>
        </p:txBody>
      </p:sp>
      <p:sp>
        <p:nvSpPr>
          <p:cNvPr id="14" name="Text 10"/>
          <p:cNvSpPr txBox="1"/>
          <p:nvPr/>
        </p:nvSpPr>
        <p:spPr>
          <a:xfrm>
            <a:off x="6537960" y="5029200"/>
            <a:ext cx="4846320" cy="457200"/>
          </a:xfrm>
          <a:prstGeom prst="rect">
            <a:avLst/>
          </a:prstGeom>
          <a:noFill/>
          <a:ln/>
        </p:spPr>
        <p:txBody>
          <a:bodyPr wrap="square" lIns="0" tIns="0" rIns="0" bIns="0" rtlCol="0" anchor="ctr"/>
          <a:lstStyle/>
          <a:p>
            <a:pPr indent="0" marL="0">
              <a:buNone/>
            </a:pPr>
            <a:r>
              <a:rPr lang="en-US" sz="1200" b="1" i="1" dirty="0">
                <a:solidFill>
                  <a:srgbClr val="8F3A30"/>
                </a:solidFill>
                <a:latin typeface="Calibri" pitchFamily="34" charset="0"/>
                <a:ea typeface="Calibri" pitchFamily="34" charset="-122"/>
                <a:cs typeface="Calibri" pitchFamily="34" charset="-120"/>
              </a:rPr>
              <a:t>Contrast: in human medicine the regulator wrote the AI ban itself.</a:t>
            </a:r>
            <a:endParaRPr lang="en-US" sz="1200" dirty="0"/>
          </a:p>
        </p:txBody>
      </p:sp>
      <p:sp>
        <p:nvSpPr>
          <p:cNvPr id="15" name="Shape 11"/>
          <p:cNvSpPr/>
          <p:nvPr/>
        </p:nvSpPr>
        <p:spPr>
          <a:xfrm>
            <a:off x="548640" y="5897880"/>
            <a:ext cx="11091672" cy="548640"/>
          </a:xfrm>
          <a:prstGeom prst="roundRect">
            <a:avLst>
              <a:gd name="adj" fmla="val 15000"/>
            </a:avLst>
          </a:prstGeom>
          <a:solidFill>
            <a:srgbClr val="E7E8D1"/>
          </a:solidFill>
          <a:ln/>
          <a:effectLst>
            <a:outerShdw sx="100000" sy="100000" kx="0" ky="0" algn="bl" rotWithShape="0" blurRad="76200" dist="25400" dir="5400000">
              <a:srgbClr val="9C9284">
                <a:alpha val="25000"/>
              </a:srgbClr>
            </a:outerShdw>
          </a:effectLst>
        </p:spPr>
      </p:sp>
      <p:sp>
        <p:nvSpPr>
          <p:cNvPr id="16" name="Text 12"/>
          <p:cNvSpPr txBox="1"/>
          <p:nvPr/>
        </p:nvSpPr>
        <p:spPr>
          <a:xfrm>
            <a:off x="822960" y="6007608"/>
            <a:ext cx="10607040" cy="347472"/>
          </a:xfrm>
          <a:prstGeom prst="rect">
            <a:avLst/>
          </a:prstGeom>
          <a:noFill/>
          <a:ln/>
        </p:spPr>
        <p:txBody>
          <a:bodyPr wrap="square" lIns="0" tIns="0" rIns="0" bIns="0" rtlCol="0" anchor="ctr"/>
          <a:lstStyle/>
          <a:p>
            <a:pPr indent="0" marL="0">
              <a:buNone/>
            </a:pPr>
            <a:r>
              <a:rPr lang="en-US" sz="1300" b="1" dirty="0">
                <a:solidFill>
                  <a:srgbClr val="2D2A26"/>
                </a:solidFill>
                <a:latin typeface="Calibri" pitchFamily="34" charset="0"/>
                <a:ea typeface="Calibri" pitchFamily="34" charset="-122"/>
                <a:cs typeface="Calibri" pitchFamily="34" charset="-120"/>
              </a:rPr>
              <a:t>Verdict: the friend's regulatory instinct is fully vindicated — India has no AI-vet ban, no defined offence, and no enforcement history.</a:t>
            </a:r>
            <a:endParaRPr lang="en-US" sz="1300" dirty="0"/>
          </a:p>
        </p:txBody>
      </p:sp>
      <p:sp>
        <p:nvSpPr>
          <p:cNvPr id="17" name="Text 13"/>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4</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REGULATION · THE LIMITS</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Three lines an AI must never cross</a:t>
            </a:r>
            <a:endParaRPr lang="en-US" sz="3000" dirty="0"/>
          </a:p>
        </p:txBody>
      </p:sp>
      <p:sp>
        <p:nvSpPr>
          <p:cNvPr id="4" name="Shape 2"/>
          <p:cNvSpPr/>
          <p:nvPr/>
        </p:nvSpPr>
        <p:spPr>
          <a:xfrm>
            <a:off x="548640" y="1554480"/>
            <a:ext cx="3611880" cy="3383280"/>
          </a:xfrm>
          <a:prstGeom prst="roundRect">
            <a:avLst>
              <a:gd name="adj" fmla="val 2432"/>
            </a:avLst>
          </a:prstGeom>
          <a:solidFill>
            <a:srgbClr val="F2EFE6"/>
          </a:solidFill>
          <a:ln/>
          <a:effectLst>
            <a:outerShdw sx="100000" sy="100000" kx="0" ky="0" algn="bl" rotWithShape="0" blurRad="76200" dist="25400" dir="5400000">
              <a:srgbClr val="9C9284">
                <a:alpha val="25000"/>
              </a:srgbClr>
            </a:outerShdw>
          </a:effectLst>
        </p:spPr>
      </p:sp>
      <p:sp>
        <p:nvSpPr>
          <p:cNvPr id="5" name="Shape 3"/>
          <p:cNvSpPr/>
          <p:nvPr/>
        </p:nvSpPr>
        <p:spPr>
          <a:xfrm>
            <a:off x="841248" y="1874520"/>
            <a:ext cx="603504" cy="603504"/>
          </a:xfrm>
          <a:prstGeom prst="ellipse">
            <a:avLst/>
          </a:prstGeom>
          <a:solidFill>
            <a:srgbClr val="8F3A30"/>
          </a:solidFill>
          <a:ln/>
        </p:spPr>
      </p:sp>
      <p:pic>
        <p:nvPicPr>
          <p:cNvPr id="6" name="Image 0" descr="preencoded.png">    </p:cNvPr>
          <p:cNvPicPr>
            <a:picLocks noChangeAspect="1"/>
          </p:cNvPicPr>
          <p:nvPr/>
        </p:nvPicPr>
        <p:blipFill>
          <a:blip r:embed="rId1"/>
          <a:stretch>
            <a:fillRect/>
          </a:stretch>
        </p:blipFill>
        <p:spPr>
          <a:xfrm>
            <a:off x="998159" y="2031431"/>
            <a:ext cx="289682" cy="289682"/>
          </a:xfrm>
          <a:prstGeom prst="rect">
            <a:avLst/>
          </a:prstGeom>
        </p:spPr>
      </p:pic>
      <p:sp>
        <p:nvSpPr>
          <p:cNvPr id="7" name="Text 4"/>
          <p:cNvSpPr txBox="1"/>
          <p:nvPr/>
        </p:nvSpPr>
        <p:spPr>
          <a:xfrm>
            <a:off x="841248" y="2697480"/>
            <a:ext cx="3063240" cy="365760"/>
          </a:xfrm>
          <a:prstGeom prst="rect">
            <a:avLst/>
          </a:prstGeom>
          <a:noFill/>
          <a:ln/>
        </p:spPr>
        <p:txBody>
          <a:bodyPr wrap="square" lIns="0" tIns="0" rIns="0" bIns="0" rtlCol="0" anchor="ctr"/>
          <a:lstStyle/>
          <a:p>
            <a:pPr indent="0" marL="0">
              <a:buNone/>
            </a:pPr>
            <a:r>
              <a:rPr lang="en-US" sz="1800" b="1" dirty="0">
                <a:solidFill>
                  <a:srgbClr val="2D2A26"/>
                </a:solidFill>
                <a:latin typeface="Cambria" pitchFamily="34" charset="0"/>
                <a:ea typeface="Cambria" pitchFamily="34" charset="-122"/>
                <a:cs typeface="Cambria" pitchFamily="34" charset="-120"/>
              </a:rPr>
              <a:t>No diagnosis</a:t>
            </a:r>
            <a:endParaRPr lang="en-US" sz="1800" dirty="0"/>
          </a:p>
        </p:txBody>
      </p:sp>
      <p:sp>
        <p:nvSpPr>
          <p:cNvPr id="8" name="Text 5"/>
          <p:cNvSpPr txBox="1"/>
          <p:nvPr/>
        </p:nvSpPr>
        <p:spPr>
          <a:xfrm>
            <a:off x="841248" y="3127248"/>
            <a:ext cx="3063240" cy="1691640"/>
          </a:xfrm>
          <a:prstGeom prst="rect">
            <a:avLst/>
          </a:prstGeom>
          <a:noFill/>
          <a:ln/>
        </p:spPr>
        <p:txBody>
          <a:bodyPr wrap="square" lIns="0" tIns="0" rIns="0" bIns="0" rtlCol="0" anchor="ctr"/>
          <a:lstStyle/>
          <a:p>
            <a:pPr indent="0" marL="0">
              <a:buNone/>
            </a:pPr>
            <a:r>
              <a:rPr lang="en-US" sz="1150" dirty="0">
                <a:solidFill>
                  <a:srgbClr val="2D2A26"/>
                </a:solidFill>
                <a:latin typeface="Calibri" pitchFamily="34" charset="0"/>
                <a:ea typeface="Calibri" pitchFamily="34" charset="-122"/>
                <a:cs typeface="Calibri" pitchFamily="34" charset="-120"/>
              </a:rPr>
              <a:t>Never name a condition for a specific animal. Stay in triage and education: “see a vet tonight / this week / watch at home”, what to observe, what to ask the vet.</a:t>
            </a:r>
            <a:endParaRPr lang="en-US" sz="1150" dirty="0"/>
          </a:p>
        </p:txBody>
      </p:sp>
      <p:sp>
        <p:nvSpPr>
          <p:cNvPr id="9" name="Shape 6"/>
          <p:cNvSpPr/>
          <p:nvPr/>
        </p:nvSpPr>
        <p:spPr>
          <a:xfrm>
            <a:off x="4370832" y="1554480"/>
            <a:ext cx="3611880" cy="3383280"/>
          </a:xfrm>
          <a:prstGeom prst="roundRect">
            <a:avLst>
              <a:gd name="adj" fmla="val 2432"/>
            </a:avLst>
          </a:prstGeom>
          <a:solidFill>
            <a:srgbClr val="F2EFE6"/>
          </a:solidFill>
          <a:ln/>
          <a:effectLst>
            <a:outerShdw sx="100000" sy="100000" kx="0" ky="0" algn="bl" rotWithShape="0" blurRad="76200" dist="25400" dir="5400000">
              <a:srgbClr val="9C9284">
                <a:alpha val="25000"/>
              </a:srgbClr>
            </a:outerShdw>
          </a:effectLst>
        </p:spPr>
      </p:sp>
      <p:sp>
        <p:nvSpPr>
          <p:cNvPr id="10" name="Shape 7"/>
          <p:cNvSpPr/>
          <p:nvPr/>
        </p:nvSpPr>
        <p:spPr>
          <a:xfrm>
            <a:off x="4663440" y="1874520"/>
            <a:ext cx="603504" cy="603504"/>
          </a:xfrm>
          <a:prstGeom prst="ellipse">
            <a:avLst/>
          </a:prstGeom>
          <a:solidFill>
            <a:srgbClr val="8F3A30"/>
          </a:solidFill>
          <a:ln/>
        </p:spPr>
      </p:sp>
      <p:pic>
        <p:nvPicPr>
          <p:cNvPr id="11" name="Image 1" descr="preencoded.png">    </p:cNvPr>
          <p:cNvPicPr>
            <a:picLocks noChangeAspect="1"/>
          </p:cNvPicPr>
          <p:nvPr/>
        </p:nvPicPr>
        <p:blipFill>
          <a:blip r:embed="rId2"/>
          <a:stretch>
            <a:fillRect/>
          </a:stretch>
        </p:blipFill>
        <p:spPr>
          <a:xfrm>
            <a:off x="4820351" y="2031431"/>
            <a:ext cx="289682" cy="289682"/>
          </a:xfrm>
          <a:prstGeom prst="rect">
            <a:avLst/>
          </a:prstGeom>
        </p:spPr>
      </p:pic>
      <p:sp>
        <p:nvSpPr>
          <p:cNvPr id="12" name="Text 8"/>
          <p:cNvSpPr txBox="1"/>
          <p:nvPr/>
        </p:nvSpPr>
        <p:spPr>
          <a:xfrm>
            <a:off x="4663440" y="2697480"/>
            <a:ext cx="3063240" cy="365760"/>
          </a:xfrm>
          <a:prstGeom prst="rect">
            <a:avLst/>
          </a:prstGeom>
          <a:noFill/>
          <a:ln/>
        </p:spPr>
        <p:txBody>
          <a:bodyPr wrap="square" lIns="0" tIns="0" rIns="0" bIns="0" rtlCol="0" anchor="ctr"/>
          <a:lstStyle/>
          <a:p>
            <a:pPr indent="0" marL="0">
              <a:buNone/>
            </a:pPr>
            <a:r>
              <a:rPr lang="en-US" sz="1800" b="1" dirty="0">
                <a:solidFill>
                  <a:srgbClr val="2D2A26"/>
                </a:solidFill>
                <a:latin typeface="Cambria" pitchFamily="34" charset="0"/>
                <a:ea typeface="Cambria" pitchFamily="34" charset="-122"/>
                <a:cs typeface="Cambria" pitchFamily="34" charset="-120"/>
              </a:rPr>
              <a:t>No medicines</a:t>
            </a:r>
            <a:endParaRPr lang="en-US" sz="1800" dirty="0"/>
          </a:p>
        </p:txBody>
      </p:sp>
      <p:sp>
        <p:nvSpPr>
          <p:cNvPr id="13" name="Text 9"/>
          <p:cNvSpPr txBox="1"/>
          <p:nvPr/>
        </p:nvSpPr>
        <p:spPr>
          <a:xfrm>
            <a:off x="4663440" y="3127248"/>
            <a:ext cx="3063240" cy="1691640"/>
          </a:xfrm>
          <a:prstGeom prst="rect">
            <a:avLst/>
          </a:prstGeom>
          <a:noFill/>
          <a:ln/>
        </p:spPr>
        <p:txBody>
          <a:bodyPr wrap="square" lIns="0" tIns="0" rIns="0" bIns="0" rtlCol="0" anchor="ctr"/>
          <a:lstStyle/>
          <a:p>
            <a:pPr indent="0" marL="0">
              <a:buNone/>
            </a:pPr>
            <a:r>
              <a:rPr lang="en-US" sz="1150" dirty="0">
                <a:solidFill>
                  <a:srgbClr val="2D2A26"/>
                </a:solidFill>
                <a:latin typeface="Calibri" pitchFamily="34" charset="0"/>
                <a:ea typeface="Calibri" pitchFamily="34" charset="-122"/>
                <a:cs typeface="Calibri" pitchFamily="34" charset="-120"/>
              </a:rPr>
              <a:t>Never name or dose a drug — including “safe” OTC products and de-wormers. Schedule H/H1 and antimicrobials are vet-prescription-only; dosing advice is the fastest route to “practising”.</a:t>
            </a:r>
            <a:endParaRPr lang="en-US" sz="1150" dirty="0"/>
          </a:p>
        </p:txBody>
      </p:sp>
      <p:sp>
        <p:nvSpPr>
          <p:cNvPr id="14" name="Shape 10"/>
          <p:cNvSpPr/>
          <p:nvPr/>
        </p:nvSpPr>
        <p:spPr>
          <a:xfrm>
            <a:off x="8193024" y="1554480"/>
            <a:ext cx="3611880" cy="3383280"/>
          </a:xfrm>
          <a:prstGeom prst="roundRect">
            <a:avLst>
              <a:gd name="adj" fmla="val 2432"/>
            </a:avLst>
          </a:prstGeom>
          <a:solidFill>
            <a:srgbClr val="F2EFE6"/>
          </a:solidFill>
          <a:ln/>
          <a:effectLst>
            <a:outerShdw sx="100000" sy="100000" kx="0" ky="0" algn="bl" rotWithShape="0" blurRad="76200" dist="25400" dir="5400000">
              <a:srgbClr val="9C9284">
                <a:alpha val="25000"/>
              </a:srgbClr>
            </a:outerShdw>
          </a:effectLst>
        </p:spPr>
      </p:sp>
      <p:sp>
        <p:nvSpPr>
          <p:cNvPr id="15" name="Shape 11"/>
          <p:cNvSpPr/>
          <p:nvPr/>
        </p:nvSpPr>
        <p:spPr>
          <a:xfrm>
            <a:off x="8485632" y="1874520"/>
            <a:ext cx="603504" cy="603504"/>
          </a:xfrm>
          <a:prstGeom prst="ellipse">
            <a:avLst/>
          </a:prstGeom>
          <a:solidFill>
            <a:srgbClr val="8F3A30"/>
          </a:solidFill>
          <a:ln/>
        </p:spPr>
      </p:sp>
      <p:pic>
        <p:nvPicPr>
          <p:cNvPr id="16" name="Image 2" descr="preencoded.png">    </p:cNvPr>
          <p:cNvPicPr>
            <a:picLocks noChangeAspect="1"/>
          </p:cNvPicPr>
          <p:nvPr/>
        </p:nvPicPr>
        <p:blipFill>
          <a:blip r:embed="rId3"/>
          <a:stretch>
            <a:fillRect/>
          </a:stretch>
        </p:blipFill>
        <p:spPr>
          <a:xfrm>
            <a:off x="8642543" y="2031431"/>
            <a:ext cx="289682" cy="289682"/>
          </a:xfrm>
          <a:prstGeom prst="rect">
            <a:avLst/>
          </a:prstGeom>
        </p:spPr>
      </p:pic>
      <p:sp>
        <p:nvSpPr>
          <p:cNvPr id="17" name="Text 12"/>
          <p:cNvSpPr txBox="1"/>
          <p:nvPr/>
        </p:nvSpPr>
        <p:spPr>
          <a:xfrm>
            <a:off x="8485632" y="2697480"/>
            <a:ext cx="3063240" cy="365760"/>
          </a:xfrm>
          <a:prstGeom prst="rect">
            <a:avLst/>
          </a:prstGeom>
          <a:noFill/>
          <a:ln/>
        </p:spPr>
        <p:txBody>
          <a:bodyPr wrap="square" lIns="0" tIns="0" rIns="0" bIns="0" rtlCol="0" anchor="ctr"/>
          <a:lstStyle/>
          <a:p>
            <a:pPr indent="0" marL="0">
              <a:buNone/>
            </a:pPr>
            <a:r>
              <a:rPr lang="en-US" sz="1800" b="1" dirty="0">
                <a:solidFill>
                  <a:srgbClr val="2D2A26"/>
                </a:solidFill>
                <a:latin typeface="Cambria" pitchFamily="34" charset="0"/>
                <a:ea typeface="Cambria" pitchFamily="34" charset="-122"/>
                <a:cs typeface="Cambria" pitchFamily="34" charset="-120"/>
              </a:rPr>
              <a:t>No “vet” in the name</a:t>
            </a:r>
            <a:endParaRPr lang="en-US" sz="1800" dirty="0"/>
          </a:p>
        </p:txBody>
      </p:sp>
      <p:sp>
        <p:nvSpPr>
          <p:cNvPr id="18" name="Text 13"/>
          <p:cNvSpPr txBox="1"/>
          <p:nvPr/>
        </p:nvSpPr>
        <p:spPr>
          <a:xfrm>
            <a:off x="8485632" y="3127248"/>
            <a:ext cx="3063240" cy="1691640"/>
          </a:xfrm>
          <a:prstGeom prst="rect">
            <a:avLst/>
          </a:prstGeom>
          <a:noFill/>
          <a:ln/>
        </p:spPr>
        <p:txBody>
          <a:bodyPr wrap="square" lIns="0" tIns="0" rIns="0" bIns="0" rtlCol="0" anchor="ctr"/>
          <a:lstStyle/>
          <a:p>
            <a:pPr indent="0" marL="0">
              <a:buNone/>
            </a:pPr>
            <a:r>
              <a:rPr lang="en-US" sz="1150" dirty="0">
                <a:solidFill>
                  <a:srgbClr val="2D2A26"/>
                </a:solidFill>
                <a:latin typeface="Calibri" pitchFamily="34" charset="0"/>
                <a:ea typeface="Calibri" pitchFamily="34" charset="-122"/>
                <a:cs typeface="Calibri" pitchFamily="34" charset="-120"/>
              </a:rPr>
              <a:t>s.56 punishes using a vet practitioner's description without registration — the easiest offence to prove. “Consultation” and “second opinion” are dangerous words; brand it an assistant.</a:t>
            </a:r>
            <a:endParaRPr lang="en-US" sz="1150" dirty="0"/>
          </a:p>
        </p:txBody>
      </p:sp>
      <p:sp>
        <p:nvSpPr>
          <p:cNvPr id="19" name="Shape 14"/>
          <p:cNvSpPr/>
          <p:nvPr/>
        </p:nvSpPr>
        <p:spPr>
          <a:xfrm>
            <a:off x="548640" y="5257800"/>
            <a:ext cx="11091672" cy="1051560"/>
          </a:xfrm>
          <a:prstGeom prst="roundRect">
            <a:avLst>
              <a:gd name="adj" fmla="val 7826"/>
            </a:avLst>
          </a:prstGeom>
          <a:solidFill>
            <a:srgbClr val="F2EFE6"/>
          </a:solidFill>
          <a:ln/>
          <a:effectLst>
            <a:outerShdw sx="100000" sy="100000" kx="0" ky="0" algn="bl" rotWithShape="0" blurRad="76200" dist="25400" dir="5400000">
              <a:srgbClr val="9C9284">
                <a:alpha val="25000"/>
              </a:srgbClr>
            </a:outerShdw>
          </a:effectLst>
        </p:spPr>
      </p:sp>
      <p:sp>
        <p:nvSpPr>
          <p:cNvPr id="20" name="Text 15"/>
          <p:cNvSpPr txBox="1"/>
          <p:nvPr/>
        </p:nvSpPr>
        <p:spPr>
          <a:xfrm>
            <a:off x="841248" y="5440680"/>
            <a:ext cx="10515600" cy="731520"/>
          </a:xfrm>
          <a:prstGeom prst="rect">
            <a:avLst/>
          </a:prstGeom>
          <a:noFill/>
          <a:ln/>
        </p:spPr>
        <p:txBody>
          <a:bodyPr wrap="square" lIns="0" tIns="0" rIns="0" bIns="0" rtlCol="0" anchor="ctr"/>
          <a:lstStyle/>
          <a:p>
            <a:pPr indent="0" marL="0">
              <a:buNone/>
            </a:pPr>
            <a:r>
              <a:rPr lang="en-US" sz="1250" b="1" dirty="0">
                <a:solidFill>
                  <a:srgbClr val="8F3A30"/>
                </a:solidFill>
                <a:latin typeface="Calibri" pitchFamily="34" charset="0"/>
                <a:ea typeface="Calibri" pitchFamily="34" charset="-122"/>
                <a:cs typeface="Calibri" pitchFamily="34" charset="-120"/>
              </a:rPr>
              <a:t>The joke name is the safe one. </a:t>
            </a:r>
            <a:pPr indent="0" marL="0">
              <a:buNone/>
            </a:pPr>
            <a:r>
              <a:rPr lang="en-US" sz="1250" dirty="0">
                <a:solidFill>
                  <a:srgbClr val="2D2A26"/>
                </a:solidFill>
                <a:latin typeface="Calibri" pitchFamily="34" charset="0"/>
                <a:ea typeface="Calibri" pitchFamily="34" charset="-122"/>
                <a:cs typeface="Calibri" pitchFamily="34" charset="-120"/>
              </a:rPr>
              <a:t>“Ask Doggo” is legally safer than “AI Vet second opinion” — the friendly name avoids the one offence that is trivial to prove. And two duties transfer from PocketDoc unchanged: DPDP consent &amp; rights (May 2027) and CERT-In 6-hour incident reporting.</a:t>
            </a:r>
            <a:endParaRPr lang="en-US" sz="1250" dirty="0"/>
          </a:p>
        </p:txBody>
      </p:sp>
      <p:sp>
        <p:nvSpPr>
          <p:cNvPr id="21" name="Text 16"/>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5</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MARKET · SIZE &amp; GROWTH</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A young market that can't agree on its own size</a:t>
            </a:r>
            <a:endParaRPr lang="en-US" sz="3000" dirty="0"/>
          </a:p>
        </p:txBody>
      </p:sp>
      <p:sp>
        <p:nvSpPr>
          <p:cNvPr id="4" name="Text 2"/>
          <p:cNvSpPr txBox="1"/>
          <p:nvPr/>
        </p:nvSpPr>
        <p:spPr>
          <a:xfrm>
            <a:off x="548640" y="1463040"/>
            <a:ext cx="5486400" cy="274320"/>
          </a:xfrm>
          <a:prstGeom prst="rect">
            <a:avLst/>
          </a:prstGeom>
          <a:noFill/>
          <a:ln/>
        </p:spPr>
        <p:txBody>
          <a:bodyPr wrap="square" lIns="0" tIns="0" rIns="0" bIns="0" rtlCol="0" anchor="ctr"/>
          <a:lstStyle/>
          <a:p>
            <a:pPr indent="0" marL="0">
              <a:buNone/>
            </a:pPr>
            <a:r>
              <a:rPr lang="en-US" sz="1200" b="1" dirty="0">
                <a:solidFill>
                  <a:srgbClr val="2D2A26"/>
                </a:solidFill>
                <a:latin typeface="Calibri" pitchFamily="34" charset="0"/>
                <a:ea typeface="Calibri" pitchFamily="34" charset="-122"/>
                <a:cs typeface="Calibri" pitchFamily="34" charset="-120"/>
              </a:rPr>
              <a:t>Organised pet-care segments, CY24 (IBEF, ₹ crore)</a:t>
            </a:r>
            <a:endParaRPr lang="en-US" sz="1200" dirty="0"/>
          </a:p>
        </p:txBody>
      </p:sp>
      <p:graphicFrame>
        <p:nvGraphicFramePr>
          <p:cNvPr id="5" name="Chart 0" descr=""/>
          <p:cNvGraphicFramePr/>
          <p:nvPr/>
        </p:nvGraphicFramePr>
        <p:xfrm>
          <a:off x="548640" y="1783080"/>
          <a:ext cx="5669280" cy="3291840"/>
        </p:xfrm>
        <a:graphic xmlns:a="http://schemas.openxmlformats.org/drawingml/2006/main">
          <a:graphicData uri="http://schemas.openxmlformats.org/drawingml/2006/chart">
            <c:chart xmlns:c="http://schemas.openxmlformats.org/drawingml/2006/chart" r:id="rId1"/>
          </a:graphicData>
        </a:graphic>
      </p:graphicFrame>
      <p:sp>
        <p:nvSpPr>
          <p:cNvPr id="6" name="Text 3"/>
          <p:cNvSpPr txBox="1"/>
          <p:nvPr/>
        </p:nvSpPr>
        <p:spPr>
          <a:xfrm>
            <a:off x="548640" y="5120640"/>
            <a:ext cx="5669280" cy="777240"/>
          </a:xfrm>
          <a:prstGeom prst="rect">
            <a:avLst/>
          </a:prstGeom>
          <a:noFill/>
          <a:ln/>
        </p:spPr>
        <p:txBody>
          <a:bodyPr wrap="square" lIns="0" tIns="0" rIns="0" bIns="0" rtlCol="0" anchor="ctr"/>
          <a:lstStyle/>
          <a:p>
            <a:pPr indent="0" marL="0">
              <a:buNone/>
            </a:pPr>
            <a:r>
              <a:rPr lang="en-US" sz="1050" i="1" dirty="0">
                <a:solidFill>
                  <a:srgbClr val="7A736B"/>
                </a:solidFill>
                <a:latin typeface="Calibri" pitchFamily="34" charset="0"/>
                <a:ea typeface="Calibri" pitchFamily="34" charset="-122"/>
                <a:cs typeface="Calibri" pitchFamily="34" charset="-120"/>
              </a:rPr>
              <a:t>These segments sum to ₹5,800 cr (~$0.7 bn) — IBEF's own ₹30,434 cr headline is internally inconsistent. We use ₹5,800 cr as the conservative organised base.</a:t>
            </a:r>
            <a:endParaRPr lang="en-US" sz="1050" dirty="0"/>
          </a:p>
        </p:txBody>
      </p:sp>
      <p:sp>
        <p:nvSpPr>
          <p:cNvPr id="7" name="Shape 4"/>
          <p:cNvSpPr/>
          <p:nvPr/>
        </p:nvSpPr>
        <p:spPr>
          <a:xfrm>
            <a:off x="6537960" y="1463040"/>
            <a:ext cx="5074920" cy="2103120"/>
          </a:xfrm>
          <a:prstGeom prst="roundRect">
            <a:avLst>
              <a:gd name="adj" fmla="val 3913"/>
            </a:avLst>
          </a:prstGeom>
          <a:solidFill>
            <a:srgbClr val="F2EFE6"/>
          </a:solidFill>
          <a:ln/>
          <a:effectLst>
            <a:outerShdw sx="100000" sy="100000" kx="0" ky="0" algn="bl" rotWithShape="0" blurRad="76200" dist="25400" dir="5400000">
              <a:srgbClr val="9C9284">
                <a:alpha val="25000"/>
              </a:srgbClr>
            </a:outerShdw>
          </a:effectLst>
        </p:spPr>
      </p:sp>
      <p:sp>
        <p:nvSpPr>
          <p:cNvPr id="8" name="Text 5"/>
          <p:cNvSpPr txBox="1"/>
          <p:nvPr/>
        </p:nvSpPr>
        <p:spPr>
          <a:xfrm>
            <a:off x="6812280" y="1664208"/>
            <a:ext cx="4572000" cy="292608"/>
          </a:xfrm>
          <a:prstGeom prst="rect">
            <a:avLst/>
          </a:prstGeom>
          <a:noFill/>
          <a:ln/>
        </p:spPr>
        <p:txBody>
          <a:bodyPr wrap="square" lIns="0" tIns="0" rIns="0" bIns="0" rtlCol="0" anchor="ctr"/>
          <a:lstStyle/>
          <a:p>
            <a:pPr indent="0" marL="0">
              <a:buNone/>
            </a:pPr>
            <a:r>
              <a:rPr lang="en-US" sz="1500" b="1" dirty="0">
                <a:solidFill>
                  <a:srgbClr val="2D2A26"/>
                </a:solidFill>
                <a:latin typeface="Cambria" pitchFamily="34" charset="0"/>
                <a:ea typeface="Cambria" pitchFamily="34" charset="-122"/>
                <a:cs typeface="Cambria" pitchFamily="34" charset="-120"/>
              </a:rPr>
              <a:t>Total-market estimates disagree 3×</a:t>
            </a:r>
            <a:endParaRPr lang="en-US" sz="1500" dirty="0"/>
          </a:p>
        </p:txBody>
      </p:sp>
      <p:sp>
        <p:nvSpPr>
          <p:cNvPr id="9" name="Text 6"/>
          <p:cNvSpPr txBox="1"/>
          <p:nvPr/>
        </p:nvSpPr>
        <p:spPr>
          <a:xfrm>
            <a:off x="6812280" y="2011680"/>
            <a:ext cx="4572000" cy="1463040"/>
          </a:xfrm>
          <a:prstGeom prst="rect">
            <a:avLst/>
          </a:prstGeom>
          <a:noFill/>
          <a:ln/>
        </p:spPr>
        <p:txBody>
          <a:bodyPr wrap="square" lIns="0" tIns="0" rIns="0" bIns="0" rtlCol="0" anchor="ctr"/>
          <a:lstStyle/>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$3.6 bn — IBEF / India Briefing (CY24)</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$8.6 bn — IMARC (2025, “pet care products”)</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$10.5 bn — Markets &amp; Data (FY24)</a:t>
            </a:r>
            <a:endParaRPr lang="en-US" sz="1150" dirty="0"/>
          </a:p>
          <a:p>
            <a:pPr marL="342900" indent="-342900">
              <a:buSzPct val="100000"/>
              <a:buChar char="•"/>
            </a:pPr>
            <a:r>
              <a:rPr lang="en-US" sz="1150" dirty="0">
                <a:solidFill>
                  <a:srgbClr val="2D2A26"/>
                </a:solidFill>
                <a:latin typeface="Calibri" pitchFamily="34" charset="0"/>
                <a:ea typeface="Calibri" pitchFamily="34" charset="-122"/>
                <a:cs typeface="Calibri" pitchFamily="34" charset="-120"/>
              </a:rPr>
              <a:t>Growth claims: 5.2% CAGR (IMARC) to ~20% CAGR reaching ~$25 bn by CY32 (IBEF)</a:t>
            </a:r>
            <a:endParaRPr lang="en-US" sz="1150" dirty="0"/>
          </a:p>
        </p:txBody>
      </p:sp>
      <p:sp>
        <p:nvSpPr>
          <p:cNvPr id="10" name="Shape 7"/>
          <p:cNvSpPr/>
          <p:nvPr/>
        </p:nvSpPr>
        <p:spPr>
          <a:xfrm>
            <a:off x="6537960" y="3749040"/>
            <a:ext cx="5074920" cy="2103120"/>
          </a:xfrm>
          <a:prstGeom prst="roundRect">
            <a:avLst>
              <a:gd name="adj" fmla="val 3913"/>
            </a:avLst>
          </a:prstGeom>
          <a:solidFill>
            <a:srgbClr val="F2EFE6"/>
          </a:solidFill>
          <a:ln/>
          <a:effectLst>
            <a:outerShdw sx="100000" sy="100000" kx="0" ky="0" algn="bl" rotWithShape="0" blurRad="76200" dist="25400" dir="5400000">
              <a:srgbClr val="9C9284">
                <a:alpha val="25000"/>
              </a:srgbClr>
            </a:outerShdw>
          </a:effectLst>
        </p:spPr>
      </p:sp>
      <p:sp>
        <p:nvSpPr>
          <p:cNvPr id="11" name="Text 8"/>
          <p:cNvSpPr txBox="1"/>
          <p:nvPr/>
        </p:nvSpPr>
        <p:spPr>
          <a:xfrm>
            <a:off x="6812280" y="3950208"/>
            <a:ext cx="4572000" cy="292608"/>
          </a:xfrm>
          <a:prstGeom prst="rect">
            <a:avLst/>
          </a:prstGeom>
          <a:noFill/>
          <a:ln/>
        </p:spPr>
        <p:txBody>
          <a:bodyPr wrap="square" lIns="0" tIns="0" rIns="0" bIns="0" rtlCol="0" anchor="ctr"/>
          <a:lstStyle/>
          <a:p>
            <a:pPr indent="0" marL="0">
              <a:buNone/>
            </a:pPr>
            <a:r>
              <a:rPr lang="en-US" sz="1500" b="1" dirty="0">
                <a:solidFill>
                  <a:srgbClr val="2D2A26"/>
                </a:solidFill>
                <a:latin typeface="Cambria" pitchFamily="34" charset="0"/>
                <a:ea typeface="Cambria" pitchFamily="34" charset="-122"/>
                <a:cs typeface="Cambria" pitchFamily="34" charset="-120"/>
              </a:rPr>
              <a:t>Pet telehealth: no India number exists</a:t>
            </a:r>
            <a:endParaRPr lang="en-US" sz="1500" dirty="0"/>
          </a:p>
        </p:txBody>
      </p:sp>
      <p:sp>
        <p:nvSpPr>
          <p:cNvPr id="12" name="Text 9"/>
          <p:cNvSpPr txBox="1"/>
          <p:nvPr/>
        </p:nvSpPr>
        <p:spPr>
          <a:xfrm>
            <a:off x="6812280" y="4297680"/>
            <a:ext cx="4572000" cy="1463040"/>
          </a:xfrm>
          <a:prstGeom prst="rect">
            <a:avLst/>
          </a:prstGeom>
          <a:noFill/>
          <a:ln/>
        </p:spPr>
        <p:txBody>
          <a:bodyPr wrap="square" lIns="0" tIns="0" rIns="0" bIns="0" rtlCol="0" anchor="ctr"/>
          <a:lstStyle/>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Whole global market: $307 m (2024) → $921 m (2030) at 20.3% — Grand View</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India forecast the fastest-growing country at 26.5% CAGR 2025–30 — off that small base</a:t>
            </a:r>
            <a:endParaRPr lang="en-US" sz="1150" dirty="0"/>
          </a:p>
          <a:p>
            <a:pPr marL="342900" indent="-342900">
              <a:buSzPct val="100000"/>
              <a:buChar char="•"/>
            </a:pPr>
            <a:r>
              <a:rPr lang="en-US" sz="1150" b="1" dirty="0">
                <a:solidFill>
                  <a:srgbClr val="2D2A26"/>
                </a:solidFill>
                <a:latin typeface="Calibri" pitchFamily="34" charset="0"/>
                <a:ea typeface="Calibri" pitchFamily="34" charset="-122"/>
                <a:cs typeface="Calibri" pitchFamily="34" charset="-120"/>
              </a:rPr>
              <a:t>Before money moves, one primary source (VCI register / DAHD / paid Redseer cut) should confirm any number here</a:t>
            </a:r>
            <a:endParaRPr lang="en-US" sz="1150" dirty="0"/>
          </a:p>
        </p:txBody>
      </p:sp>
      <p:sp>
        <p:nvSpPr>
          <p:cNvPr id="13" name="Text 10"/>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MARKET · THE PART WE'D SELL</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Advice is a sliver of a sliver</a:t>
            </a:r>
            <a:endParaRPr lang="en-US" sz="3000" dirty="0"/>
          </a:p>
        </p:txBody>
      </p:sp>
      <p:sp>
        <p:nvSpPr>
          <p:cNvPr id="4" name="Shape 2"/>
          <p:cNvSpPr/>
          <p:nvPr/>
        </p:nvSpPr>
        <p:spPr>
          <a:xfrm>
            <a:off x="548640" y="1600200"/>
            <a:ext cx="10058400" cy="868680"/>
          </a:xfrm>
          <a:prstGeom prst="roundRect">
            <a:avLst>
              <a:gd name="adj" fmla="val 8421"/>
            </a:avLst>
          </a:prstGeom>
          <a:solidFill>
            <a:srgbClr val="E7E8D1"/>
          </a:solidFill>
          <a:ln/>
        </p:spPr>
      </p:sp>
      <p:sp>
        <p:nvSpPr>
          <p:cNvPr id="5" name="Text 3"/>
          <p:cNvSpPr txBox="1"/>
          <p:nvPr/>
        </p:nvSpPr>
        <p:spPr>
          <a:xfrm>
            <a:off x="777240" y="1673352"/>
            <a:ext cx="9646920" cy="731520"/>
          </a:xfrm>
          <a:prstGeom prst="rect">
            <a:avLst/>
          </a:prstGeom>
          <a:noFill/>
          <a:ln/>
        </p:spPr>
        <p:txBody>
          <a:bodyPr wrap="square" lIns="0" tIns="0" rIns="0" bIns="0" rtlCol="0" anchor="ctr"/>
          <a:lstStyle/>
          <a:p>
            <a:pPr indent="0" marL="0">
              <a:buNone/>
            </a:pPr>
            <a:r>
              <a:rPr lang="en-US" sz="1700" b="1" dirty="0">
                <a:solidFill>
                  <a:srgbClr val="2D2A26"/>
                </a:solidFill>
                <a:latin typeface="Cambria" pitchFamily="34" charset="0"/>
                <a:ea typeface="Cambria" pitchFamily="34" charset="-122"/>
                <a:cs typeface="Cambria" pitchFamily="34" charset="-120"/>
              </a:rPr>
              <a:t>₹5,800 cr   </a:t>
            </a:r>
            <a:pPr indent="0" marL="0">
              <a:buNone/>
            </a:pPr>
            <a:r>
              <a:rPr lang="en-US" sz="1150" dirty="0">
                <a:solidFill>
                  <a:srgbClr val="2D2A26"/>
                </a:solidFill>
                <a:latin typeface="Calibri" pitchFamily="34" charset="0"/>
                <a:ea typeface="Calibri" pitchFamily="34" charset="-122"/>
                <a:cs typeface="Calibri" pitchFamily="34" charset="-120"/>
              </a:rPr>
              <a:t>organised pet care, CY24 (conservative IBEF base)</a:t>
            </a:r>
            <a:endParaRPr lang="en-US" sz="1700" dirty="0"/>
          </a:p>
        </p:txBody>
      </p:sp>
      <p:sp>
        <p:nvSpPr>
          <p:cNvPr id="6" name="Shape 4"/>
          <p:cNvSpPr/>
          <p:nvPr/>
        </p:nvSpPr>
        <p:spPr>
          <a:xfrm>
            <a:off x="548640" y="2624328"/>
            <a:ext cx="7498080" cy="868680"/>
          </a:xfrm>
          <a:prstGeom prst="roundRect">
            <a:avLst>
              <a:gd name="adj" fmla="val 8421"/>
            </a:avLst>
          </a:prstGeom>
          <a:solidFill>
            <a:srgbClr val="A7BEAE"/>
          </a:solidFill>
          <a:ln/>
        </p:spPr>
      </p:sp>
      <p:sp>
        <p:nvSpPr>
          <p:cNvPr id="7" name="Text 5"/>
          <p:cNvSpPr txBox="1"/>
          <p:nvPr/>
        </p:nvSpPr>
        <p:spPr>
          <a:xfrm>
            <a:off x="777240" y="2697480"/>
            <a:ext cx="7086600" cy="731520"/>
          </a:xfrm>
          <a:prstGeom prst="rect">
            <a:avLst/>
          </a:prstGeom>
          <a:noFill/>
          <a:ln/>
        </p:spPr>
        <p:txBody>
          <a:bodyPr wrap="square" lIns="0" tIns="0" rIns="0" bIns="0" rtlCol="0" anchor="ctr"/>
          <a:lstStyle/>
          <a:p>
            <a:pPr indent="0" marL="0">
              <a:buNone/>
            </a:pPr>
            <a:r>
              <a:rPr lang="en-US" sz="1700" b="1" dirty="0">
                <a:solidFill>
                  <a:srgbClr val="2D2A26"/>
                </a:solidFill>
                <a:latin typeface="Cambria" pitchFamily="34" charset="0"/>
                <a:ea typeface="Cambria" pitchFamily="34" charset="-122"/>
                <a:cs typeface="Cambria" pitchFamily="34" charset="-120"/>
              </a:rPr>
              <a:t>₹700 cr   </a:t>
            </a:r>
            <a:pPr indent="0" marL="0">
              <a:buNone/>
            </a:pPr>
            <a:r>
              <a:rPr lang="en-US" sz="1150" dirty="0">
                <a:solidFill>
                  <a:srgbClr val="2D2A26"/>
                </a:solidFill>
                <a:latin typeface="Calibri" pitchFamily="34" charset="0"/>
                <a:ea typeface="Calibri" pitchFamily="34" charset="-122"/>
                <a:cs typeface="Calibri" pitchFamily="34" charset="-120"/>
              </a:rPr>
              <a:t>pet healthcare inside it</a:t>
            </a:r>
            <a:endParaRPr lang="en-US" sz="1700" dirty="0"/>
          </a:p>
        </p:txBody>
      </p:sp>
      <p:sp>
        <p:nvSpPr>
          <p:cNvPr id="8" name="Shape 6"/>
          <p:cNvSpPr/>
          <p:nvPr/>
        </p:nvSpPr>
        <p:spPr>
          <a:xfrm>
            <a:off x="548640" y="3648456"/>
            <a:ext cx="4937760" cy="868680"/>
          </a:xfrm>
          <a:prstGeom prst="roundRect">
            <a:avLst>
              <a:gd name="adj" fmla="val 8421"/>
            </a:avLst>
          </a:prstGeom>
          <a:solidFill>
            <a:srgbClr val="D97A6C"/>
          </a:solidFill>
          <a:ln/>
        </p:spPr>
      </p:sp>
      <p:sp>
        <p:nvSpPr>
          <p:cNvPr id="9" name="Text 7"/>
          <p:cNvSpPr txBox="1"/>
          <p:nvPr/>
        </p:nvSpPr>
        <p:spPr>
          <a:xfrm>
            <a:off x="777240" y="3721608"/>
            <a:ext cx="4526280" cy="731520"/>
          </a:xfrm>
          <a:prstGeom prst="rect">
            <a:avLst/>
          </a:prstGeom>
          <a:noFill/>
          <a:ln/>
        </p:spPr>
        <p:txBody>
          <a:bodyPr wrap="square" lIns="0" tIns="0" rIns="0" bIns="0" rtlCol="0" anchor="ctr"/>
          <a:lstStyle/>
          <a:p>
            <a:pPr indent="0" marL="0">
              <a:buNone/>
            </a:pPr>
            <a:r>
              <a:rPr lang="en-US" sz="1700" b="1" dirty="0">
                <a:solidFill>
                  <a:srgbClr val="FFFFFF"/>
                </a:solidFill>
                <a:latin typeface="Cambria" pitchFamily="34" charset="0"/>
                <a:ea typeface="Cambria" pitchFamily="34" charset="-122"/>
                <a:cs typeface="Cambria" pitchFamily="34" charset="-120"/>
              </a:rPr>
              <a:t>₹40 cr / yr   </a:t>
            </a:r>
            <a:pPr indent="0" marL="0">
              <a:buNone/>
            </a:pPr>
            <a:r>
              <a:rPr lang="en-US" sz="1150" dirty="0">
                <a:solidFill>
                  <a:srgbClr val="FFFFFF"/>
                </a:solidFill>
                <a:latin typeface="Calibri" pitchFamily="34" charset="0"/>
                <a:ea typeface="Calibri" pitchFamily="34" charset="-122"/>
                <a:cs typeface="Calibri" pitchFamily="34" charset="-120"/>
              </a:rPr>
              <a:t>our near-term serviceable guess for paid online advice (1 M households × 2 consults × ₹200)</a:t>
            </a:r>
            <a:endParaRPr lang="en-US" sz="1700" dirty="0"/>
          </a:p>
        </p:txBody>
      </p:sp>
      <p:sp>
        <p:nvSpPr>
          <p:cNvPr id="10" name="Shape 8"/>
          <p:cNvSpPr/>
          <p:nvPr/>
        </p:nvSpPr>
        <p:spPr>
          <a:xfrm>
            <a:off x="548640" y="4672584"/>
            <a:ext cx="2743200" cy="868680"/>
          </a:xfrm>
          <a:prstGeom prst="roundRect">
            <a:avLst>
              <a:gd name="adj" fmla="val 8421"/>
            </a:avLst>
          </a:prstGeom>
          <a:solidFill>
            <a:srgbClr val="8F3A30"/>
          </a:solidFill>
          <a:ln/>
        </p:spPr>
      </p:sp>
      <p:sp>
        <p:nvSpPr>
          <p:cNvPr id="11" name="Text 9"/>
          <p:cNvSpPr txBox="1"/>
          <p:nvPr/>
        </p:nvSpPr>
        <p:spPr>
          <a:xfrm>
            <a:off x="777240" y="4745736"/>
            <a:ext cx="2331720" cy="731520"/>
          </a:xfrm>
          <a:prstGeom prst="rect">
            <a:avLst/>
          </a:prstGeom>
          <a:noFill/>
          <a:ln/>
        </p:spPr>
        <p:txBody>
          <a:bodyPr wrap="square" lIns="0" tIns="0" rIns="0" bIns="0" rtlCol="0" anchor="ctr"/>
          <a:lstStyle/>
          <a:p>
            <a:pPr indent="0" marL="0">
              <a:buNone/>
            </a:pPr>
            <a:r>
              <a:rPr lang="en-US" sz="1700" b="1" dirty="0">
                <a:solidFill>
                  <a:srgbClr val="FFFFFF"/>
                </a:solidFill>
                <a:latin typeface="Cambria" pitchFamily="34" charset="0"/>
                <a:ea typeface="Cambria" pitchFamily="34" charset="-122"/>
                <a:cs typeface="Cambria" pitchFamily="34" charset="-120"/>
              </a:rPr>
              <a:t>₹2.65 cr   </a:t>
            </a:r>
            <a:pPr indent="0" marL="0">
              <a:buNone/>
            </a:pPr>
            <a:r>
              <a:rPr lang="en-US" sz="1150" dirty="0">
                <a:solidFill>
                  <a:srgbClr val="FFFFFF"/>
                </a:solidFill>
                <a:latin typeface="Calibri" pitchFamily="34" charset="0"/>
                <a:ea typeface="Calibri" pitchFamily="34" charset="-122"/>
                <a:cs typeface="Calibri" pitchFamily="34" charset="-120"/>
              </a:rPr>
              <a:t>the only audited advice revenue found — Supertails vet services, FY25 (2.4% of its ₹108 cr)</a:t>
            </a:r>
            <a:endParaRPr lang="en-US" sz="1700" dirty="0"/>
          </a:p>
        </p:txBody>
      </p:sp>
      <p:sp>
        <p:nvSpPr>
          <p:cNvPr id="12" name="Shape 10"/>
          <p:cNvSpPr/>
          <p:nvPr/>
        </p:nvSpPr>
        <p:spPr>
          <a:xfrm>
            <a:off x="7315200" y="3611880"/>
            <a:ext cx="4297680" cy="2194560"/>
          </a:xfrm>
          <a:prstGeom prst="roundRect">
            <a:avLst>
              <a:gd name="adj" fmla="val 3750"/>
            </a:avLst>
          </a:prstGeom>
          <a:solidFill>
            <a:srgbClr val="F2EFE6"/>
          </a:solidFill>
          <a:ln/>
          <a:effectLst>
            <a:outerShdw sx="100000" sy="100000" kx="0" ky="0" algn="bl" rotWithShape="0" blurRad="76200" dist="25400" dir="5400000">
              <a:srgbClr val="9C9284">
                <a:alpha val="25000"/>
              </a:srgbClr>
            </a:outerShdw>
          </a:effectLst>
        </p:spPr>
      </p:sp>
      <p:sp>
        <p:nvSpPr>
          <p:cNvPr id="13" name="Text 11"/>
          <p:cNvSpPr txBox="1"/>
          <p:nvPr/>
        </p:nvSpPr>
        <p:spPr>
          <a:xfrm>
            <a:off x="7589520" y="3822192"/>
            <a:ext cx="3749040" cy="274320"/>
          </a:xfrm>
          <a:prstGeom prst="rect">
            <a:avLst/>
          </a:prstGeom>
          <a:noFill/>
          <a:ln/>
        </p:spPr>
        <p:txBody>
          <a:bodyPr wrap="square" lIns="0" tIns="0" rIns="0" bIns="0" rtlCol="0" anchor="ctr"/>
          <a:lstStyle/>
          <a:p>
            <a:pPr indent="0" marL="0">
              <a:buNone/>
            </a:pPr>
            <a:r>
              <a:rPr lang="en-US" sz="1400" b="1" dirty="0">
                <a:solidFill>
                  <a:srgbClr val="2D2A26"/>
                </a:solidFill>
                <a:latin typeface="Cambria" pitchFamily="34" charset="0"/>
                <a:ea typeface="Cambria" pitchFamily="34" charset="-122"/>
                <a:cs typeface="Cambria" pitchFamily="34" charset="-120"/>
              </a:rPr>
              <a:t>Ceiling, at full penetration</a:t>
            </a:r>
            <a:endParaRPr lang="en-US" sz="1400" dirty="0"/>
          </a:p>
        </p:txBody>
      </p:sp>
      <p:sp>
        <p:nvSpPr>
          <p:cNvPr id="14" name="Text 12"/>
          <p:cNvSpPr txBox="1"/>
          <p:nvPr/>
        </p:nvSpPr>
        <p:spPr>
          <a:xfrm>
            <a:off x="7589520" y="4114800"/>
            <a:ext cx="3749040" cy="1554480"/>
          </a:xfrm>
          <a:prstGeom prst="rect">
            <a:avLst/>
          </a:prstGeom>
          <a:noFill/>
          <a:ln/>
        </p:spPr>
        <p:txBody>
          <a:bodyPr wrap="square" lIns="0" tIns="0" rIns="0" bIns="0" rtlCol="0" anchor="ctr"/>
          <a:lstStyle/>
          <a:p>
            <a:pPr indent="0" marL="0">
              <a:spcAft>
                <a:spcPts val="600"/>
              </a:spcAft>
              <a:buNone/>
            </a:pPr>
            <a:r>
              <a:rPr lang="en-US" sz="2600" b="1" dirty="0">
                <a:solidFill>
                  <a:srgbClr val="B85042"/>
                </a:solidFill>
                <a:latin typeface="Cambria" pitchFamily="34" charset="0"/>
                <a:ea typeface="Cambria" pitchFamily="34" charset="-122"/>
                <a:cs typeface="Cambria" pitchFamily="34" charset="-120"/>
              </a:rPr>
              <a:t>₹200 cr / yr</a:t>
            </a:r>
            <a:endParaRPr lang="en-US" sz="2600" dirty="0"/>
          </a:p>
          <a:p>
            <a:pPr indent="0" marL="0">
              <a:buNone/>
            </a:pPr>
            <a:r>
              <a:rPr lang="en-US" sz="1100" dirty="0">
                <a:solidFill>
                  <a:srgbClr val="2D2A26"/>
                </a:solidFill>
                <a:latin typeface="Calibri" pitchFamily="34" charset="0"/>
                <a:ea typeface="Calibri" pitchFamily="34" charset="-122"/>
                <a:cs typeface="Calibri" pitchFamily="34" charset="-120"/>
              </a:rPr>
              <a:t>5 M urban pet households × 2 consults × ₹200 — marked guess. For scale: Supertails' entire FY25 company revenue was ₹108 cr.</a:t>
            </a:r>
            <a:endParaRPr lang="en-US" sz="2600" dirty="0"/>
          </a:p>
        </p:txBody>
      </p:sp>
      <p:sp>
        <p:nvSpPr>
          <p:cNvPr id="15" name="Text 13"/>
          <p:cNvSpPr txBox="1"/>
          <p:nvPr/>
        </p:nvSpPr>
        <p:spPr>
          <a:xfrm>
            <a:off x="548640" y="5897880"/>
            <a:ext cx="11064240" cy="502920"/>
          </a:xfrm>
          <a:prstGeom prst="rect">
            <a:avLst/>
          </a:prstGeom>
          <a:noFill/>
          <a:ln/>
        </p:spPr>
        <p:txBody>
          <a:bodyPr wrap="square" lIns="0" tIns="0" rIns="0" bIns="0" rtlCol="0" anchor="ctr"/>
          <a:lstStyle/>
          <a:p>
            <a:pPr indent="0" marL="0">
              <a:buNone/>
            </a:pPr>
            <a:r>
              <a:rPr lang="en-US" sz="1200" i="1" dirty="0">
                <a:solidFill>
                  <a:srgbClr val="7A736B"/>
                </a:solidFill>
                <a:latin typeface="Calibri" pitchFamily="34" charset="0"/>
                <a:ea typeface="Calibri" pitchFamily="34" charset="-122"/>
                <a:cs typeface="Calibri" pitchFamily="34" charset="-120"/>
              </a:rPr>
              <a:t>Growth is real (pets +10–15%/yr, chains raising $40 M) — but today every rupee of “advice” revenue is a loss-leader for food, medicines and clinic visits.</a:t>
            </a:r>
            <a:endParaRPr lang="en-US" sz="1200" dirty="0"/>
          </a:p>
        </p:txBody>
      </p:sp>
      <p:sp>
        <p:nvSpPr>
          <p:cNvPr id="16" name="Text 14"/>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7</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PRICES · READ OFF OFFICIAL PAGES, 30 AUG 2026</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What Indians actually pay a vet</a:t>
            </a:r>
            <a:endParaRPr lang="en-US" sz="3000" dirty="0"/>
          </a:p>
        </p:txBody>
      </p:sp>
      <p:sp>
        <p:nvSpPr>
          <p:cNvPr id="4" name="Shape 2"/>
          <p:cNvSpPr/>
          <p:nvPr/>
        </p:nvSpPr>
        <p:spPr>
          <a:xfrm>
            <a:off x="548640" y="1463040"/>
            <a:ext cx="3611880" cy="3977640"/>
          </a:xfrm>
          <a:prstGeom prst="roundRect">
            <a:avLst>
              <a:gd name="adj" fmla="val 2278"/>
            </a:avLst>
          </a:prstGeom>
          <a:solidFill>
            <a:srgbClr val="F2EFE6"/>
          </a:solidFill>
          <a:ln/>
          <a:effectLst>
            <a:outerShdw sx="100000" sy="100000" kx="0" ky="0" algn="bl" rotWithShape="0" blurRad="76200" dist="25400" dir="5400000">
              <a:srgbClr val="9C9284">
                <a:alpha val="25000"/>
              </a:srgbClr>
            </a:outerShdw>
          </a:effectLst>
        </p:spPr>
      </p:sp>
      <p:sp>
        <p:nvSpPr>
          <p:cNvPr id="5" name="Shape 3"/>
          <p:cNvSpPr/>
          <p:nvPr/>
        </p:nvSpPr>
        <p:spPr>
          <a:xfrm>
            <a:off x="841248" y="1737360"/>
            <a:ext cx="530352" cy="530352"/>
          </a:xfrm>
          <a:prstGeom prst="ellipse">
            <a:avLst/>
          </a:prstGeom>
          <a:solidFill>
            <a:srgbClr val="5E8270"/>
          </a:solidFill>
          <a:ln/>
        </p:spPr>
      </p:sp>
      <p:pic>
        <p:nvPicPr>
          <p:cNvPr id="6" name="Image 0" descr="preencoded.png">    </p:cNvPr>
          <p:cNvPicPr>
            <a:picLocks noChangeAspect="1"/>
          </p:cNvPicPr>
          <p:nvPr/>
        </p:nvPicPr>
        <p:blipFill>
          <a:blip r:embed="rId1"/>
          <a:stretch>
            <a:fillRect/>
          </a:stretch>
        </p:blipFill>
        <p:spPr>
          <a:xfrm>
            <a:off x="979140" y="1875252"/>
            <a:ext cx="254569" cy="254569"/>
          </a:xfrm>
          <a:prstGeom prst="rect">
            <a:avLst/>
          </a:prstGeom>
        </p:spPr>
      </p:pic>
      <p:sp>
        <p:nvSpPr>
          <p:cNvPr id="7" name="Text 4"/>
          <p:cNvSpPr txBox="1"/>
          <p:nvPr/>
        </p:nvSpPr>
        <p:spPr>
          <a:xfrm>
            <a:off x="1517904" y="1828800"/>
            <a:ext cx="2560320" cy="320040"/>
          </a:xfrm>
          <a:prstGeom prst="rect">
            <a:avLst/>
          </a:prstGeom>
          <a:noFill/>
          <a:ln/>
        </p:spPr>
        <p:txBody>
          <a:bodyPr wrap="square" lIns="0" tIns="0" rIns="0" bIns="0" rtlCol="0" anchor="ctr"/>
          <a:lstStyle/>
          <a:p>
            <a:pPr indent="0" marL="0">
              <a:buNone/>
            </a:pPr>
            <a:r>
              <a:rPr lang="en-US" sz="1500" b="1" dirty="0">
                <a:solidFill>
                  <a:srgbClr val="2D2A26"/>
                </a:solidFill>
                <a:latin typeface="Cambria" pitchFamily="34" charset="0"/>
                <a:ea typeface="Cambria" pitchFamily="34" charset="-122"/>
                <a:cs typeface="Cambria" pitchFamily="34" charset="-120"/>
              </a:rPr>
              <a:t>In clinic (metros)</a:t>
            </a:r>
            <a:endParaRPr lang="en-US" sz="1500" dirty="0"/>
          </a:p>
        </p:txBody>
      </p:sp>
      <p:sp>
        <p:nvSpPr>
          <p:cNvPr id="8" name="Text 5"/>
          <p:cNvSpPr txBox="1"/>
          <p:nvPr/>
        </p:nvSpPr>
        <p:spPr>
          <a:xfrm>
            <a:off x="841248" y="2286000"/>
            <a:ext cx="3063240" cy="3017520"/>
          </a:xfrm>
          <a:prstGeom prst="rect">
            <a:avLst/>
          </a:prstGeom>
          <a:noFill/>
          <a:ln/>
        </p:spPr>
        <p:txBody>
          <a:bodyPr wrap="square" lIns="0" tIns="0" rIns="0" bIns="0" rtlCol="0" anchor="ctr"/>
          <a:lstStyle/>
          <a:p>
            <a:pPr marL="342900" indent="-342900">
              <a:spcAft>
                <a:spcPts val="500"/>
              </a:spcAft>
              <a:buSzPct val="100000"/>
              <a:buChar char="•"/>
            </a:pPr>
            <a:r>
              <a:rPr lang="en-US" sz="1150" dirty="0">
                <a:solidFill>
                  <a:srgbClr val="2D2A26"/>
                </a:solidFill>
                <a:latin typeface="Calibri" pitchFamily="34" charset="0"/>
                <a:ea typeface="Calibri" pitchFamily="34" charset="-122"/>
                <a:cs typeface="Calibri" pitchFamily="34" charset="-120"/>
              </a:rPr>
              <a:t>Independents (Practo-listed): ₹200–500 is the fat band</a:t>
            </a:r>
            <a:endParaRPr lang="en-US" sz="1150" dirty="0"/>
          </a:p>
          <a:p>
            <a:pPr marL="342900" indent="-342900">
              <a:spcAft>
                <a:spcPts val="500"/>
              </a:spcAft>
              <a:buSzPct val="100000"/>
              <a:buChar char="•"/>
            </a:pPr>
            <a:r>
              <a:rPr lang="en-US" sz="1150" dirty="0">
                <a:solidFill>
                  <a:srgbClr val="2D2A26"/>
                </a:solidFill>
                <a:latin typeface="Calibri" pitchFamily="34" charset="0"/>
                <a:ea typeface="Calibri" pitchFamily="34" charset="-122"/>
                <a:cs typeface="Calibri" pitchFamily="34" charset="-120"/>
              </a:rPr>
              <a:t>Floor: ₹50 (Chennai), ₹100 (Bengaluru)</a:t>
            </a:r>
            <a:endParaRPr lang="en-US" sz="1150" dirty="0"/>
          </a:p>
          <a:p>
            <a:pPr marL="342900" indent="-342900">
              <a:spcAft>
                <a:spcPts val="500"/>
              </a:spcAft>
              <a:buSzPct val="100000"/>
              <a:buChar char="•"/>
            </a:pPr>
            <a:r>
              <a:rPr lang="en-US" sz="1150" dirty="0">
                <a:solidFill>
                  <a:srgbClr val="2D2A26"/>
                </a:solidFill>
                <a:latin typeface="Calibri" pitchFamily="34" charset="0"/>
                <a:ea typeface="Calibri" pitchFamily="34" charset="-122"/>
                <a:cs typeface="Calibri" pitchFamily="34" charset="-120"/>
              </a:rPr>
              <a:t>Funded chains (Vetic): “starts at” ₹799–849, all metros</a:t>
            </a:r>
            <a:endParaRPr lang="en-US" sz="1150" dirty="0"/>
          </a:p>
          <a:p>
            <a:pPr marL="342900" indent="-342900">
              <a:spcAft>
                <a:spcPts val="500"/>
              </a:spcAft>
              <a:buSzPct val="100000"/>
              <a:buChar char="•"/>
            </a:pPr>
            <a:r>
              <a:rPr lang="en-US" sz="1150" dirty="0">
                <a:solidFill>
                  <a:srgbClr val="2D2A26"/>
                </a:solidFill>
                <a:latin typeface="Calibri" pitchFamily="34" charset="0"/>
                <a:ea typeface="Calibri" pitchFamily="34" charset="-122"/>
                <a:cs typeface="Calibri" pitchFamily="34" charset="-120"/>
              </a:rPr>
              <a:t>Big hospitals: ₹800–1,200 (Practo listings)</a:t>
            </a:r>
            <a:endParaRPr lang="en-US" sz="1150" dirty="0"/>
          </a:p>
          <a:p>
            <a:pPr marL="342900" indent="-342900">
              <a:buSzPct val="100000"/>
              <a:buChar char="•"/>
            </a:pPr>
            <a:r>
              <a:rPr lang="en-US" sz="1150" dirty="0">
                <a:solidFill>
                  <a:srgbClr val="2D2A26"/>
                </a:solidFill>
                <a:latin typeface="Calibri" pitchFamily="34" charset="0"/>
                <a:ea typeface="Calibri" pitchFamily="34" charset="-122"/>
                <a:cs typeface="Calibri" pitchFamily="34" charset="-120"/>
              </a:rPr>
              <a:t>Home visit: ₹699 all-in (Supertails, Bengaluru)</a:t>
            </a:r>
            <a:endParaRPr lang="en-US" sz="1150" dirty="0"/>
          </a:p>
        </p:txBody>
      </p:sp>
      <p:sp>
        <p:nvSpPr>
          <p:cNvPr id="9" name="Shape 6"/>
          <p:cNvSpPr/>
          <p:nvPr/>
        </p:nvSpPr>
        <p:spPr>
          <a:xfrm>
            <a:off x="4297680" y="1463040"/>
            <a:ext cx="3611880" cy="3977640"/>
          </a:xfrm>
          <a:prstGeom prst="roundRect">
            <a:avLst>
              <a:gd name="adj" fmla="val 2278"/>
            </a:avLst>
          </a:prstGeom>
          <a:solidFill>
            <a:srgbClr val="F2EFE6"/>
          </a:solidFill>
          <a:ln/>
          <a:effectLst>
            <a:outerShdw sx="100000" sy="100000" kx="0" ky="0" algn="bl" rotWithShape="0" blurRad="76200" dist="25400" dir="5400000">
              <a:srgbClr val="9C9284">
                <a:alpha val="25000"/>
              </a:srgbClr>
            </a:outerShdw>
          </a:effectLst>
        </p:spPr>
      </p:sp>
      <p:sp>
        <p:nvSpPr>
          <p:cNvPr id="10" name="Shape 7"/>
          <p:cNvSpPr/>
          <p:nvPr/>
        </p:nvSpPr>
        <p:spPr>
          <a:xfrm>
            <a:off x="4590288" y="1737360"/>
            <a:ext cx="530352" cy="530352"/>
          </a:xfrm>
          <a:prstGeom prst="ellipse">
            <a:avLst/>
          </a:prstGeom>
          <a:solidFill>
            <a:srgbClr val="B85042"/>
          </a:solidFill>
          <a:ln/>
        </p:spPr>
      </p:sp>
      <p:pic>
        <p:nvPicPr>
          <p:cNvPr id="11" name="Image 1" descr="preencoded.png">    </p:cNvPr>
          <p:cNvPicPr>
            <a:picLocks noChangeAspect="1"/>
          </p:cNvPicPr>
          <p:nvPr/>
        </p:nvPicPr>
        <p:blipFill>
          <a:blip r:embed="rId2"/>
          <a:stretch>
            <a:fillRect/>
          </a:stretch>
        </p:blipFill>
        <p:spPr>
          <a:xfrm>
            <a:off x="4728180" y="1875252"/>
            <a:ext cx="254569" cy="254569"/>
          </a:xfrm>
          <a:prstGeom prst="rect">
            <a:avLst/>
          </a:prstGeom>
        </p:spPr>
      </p:pic>
      <p:sp>
        <p:nvSpPr>
          <p:cNvPr id="12" name="Text 8"/>
          <p:cNvSpPr txBox="1"/>
          <p:nvPr/>
        </p:nvSpPr>
        <p:spPr>
          <a:xfrm>
            <a:off x="5266944" y="1828800"/>
            <a:ext cx="2651760" cy="320040"/>
          </a:xfrm>
          <a:prstGeom prst="rect">
            <a:avLst/>
          </a:prstGeom>
          <a:noFill/>
          <a:ln/>
        </p:spPr>
        <p:txBody>
          <a:bodyPr wrap="square" lIns="0" tIns="0" rIns="0" bIns="0" rtlCol="0" anchor="ctr"/>
          <a:lstStyle/>
          <a:p>
            <a:pPr indent="0" marL="0">
              <a:buNone/>
            </a:pPr>
            <a:r>
              <a:rPr lang="en-US" sz="1500" b="1" dirty="0">
                <a:solidFill>
                  <a:srgbClr val="2D2A26"/>
                </a:solidFill>
                <a:latin typeface="Cambria" pitchFamily="34" charset="0"/>
                <a:ea typeface="Cambria" pitchFamily="34" charset="-122"/>
                <a:cs typeface="Cambria" pitchFamily="34" charset="-120"/>
              </a:rPr>
              <a:t>Online — a live human vet</a:t>
            </a:r>
            <a:endParaRPr lang="en-US" sz="1500" dirty="0"/>
          </a:p>
        </p:txBody>
      </p:sp>
      <p:sp>
        <p:nvSpPr>
          <p:cNvPr id="13" name="Text 9"/>
          <p:cNvSpPr txBox="1"/>
          <p:nvPr/>
        </p:nvSpPr>
        <p:spPr>
          <a:xfrm>
            <a:off x="4590288" y="2286000"/>
            <a:ext cx="3063240" cy="3017520"/>
          </a:xfrm>
          <a:prstGeom prst="rect">
            <a:avLst/>
          </a:prstGeom>
          <a:noFill/>
          <a:ln/>
        </p:spPr>
        <p:txBody>
          <a:bodyPr wrap="square" lIns="0" tIns="0" rIns="0" bIns="0" rtlCol="0" anchor="ctr"/>
          <a:lstStyle/>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MyFurries ₹149 (video)</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VetLive ₹199 · Conbun ₹199 (video ₹299)</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Petzify ₹249</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Omelo ₹349 early-bird / ₹499 (15-min video)</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Wiggles ₹399 per 30-min consult</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Supertails ₹599 instant (MRP ₹999) — first one free</a:t>
            </a:r>
            <a:endParaRPr lang="en-US" sz="1150" dirty="0"/>
          </a:p>
          <a:p>
            <a:pPr marL="342900" indent="-342900">
              <a:buSzPct val="100000"/>
              <a:buChar char="•"/>
            </a:pPr>
            <a:r>
              <a:rPr lang="en-US" sz="1150" dirty="0">
                <a:solidFill>
                  <a:srgbClr val="2D2A26"/>
                </a:solidFill>
                <a:latin typeface="Calibri" pitchFamily="34" charset="0"/>
                <a:ea typeface="Calibri" pitchFamily="34" charset="-122"/>
                <a:cs typeface="Calibri" pitchFamily="34" charset="-120"/>
              </a:rPr>
              <a:t>SKS hospital ₹500–2,000 by seniority</a:t>
            </a:r>
            <a:endParaRPr lang="en-US" sz="1150" dirty="0"/>
          </a:p>
        </p:txBody>
      </p:sp>
      <p:sp>
        <p:nvSpPr>
          <p:cNvPr id="14" name="Shape 10"/>
          <p:cNvSpPr/>
          <p:nvPr/>
        </p:nvSpPr>
        <p:spPr>
          <a:xfrm>
            <a:off x="8046720" y="1463040"/>
            <a:ext cx="3593592" cy="3977640"/>
          </a:xfrm>
          <a:prstGeom prst="roundRect">
            <a:avLst>
              <a:gd name="adj" fmla="val 2290"/>
            </a:avLst>
          </a:prstGeom>
          <a:solidFill>
            <a:srgbClr val="F2EFE6"/>
          </a:solidFill>
          <a:ln/>
          <a:effectLst>
            <a:outerShdw sx="100000" sy="100000" kx="0" ky="0" algn="bl" rotWithShape="0" blurRad="76200" dist="25400" dir="5400000">
              <a:srgbClr val="9C9284">
                <a:alpha val="25000"/>
              </a:srgbClr>
            </a:outerShdw>
          </a:effectLst>
        </p:spPr>
      </p:sp>
      <p:sp>
        <p:nvSpPr>
          <p:cNvPr id="15" name="Shape 11"/>
          <p:cNvSpPr/>
          <p:nvPr/>
        </p:nvSpPr>
        <p:spPr>
          <a:xfrm>
            <a:off x="8339328" y="1737360"/>
            <a:ext cx="530352" cy="530352"/>
          </a:xfrm>
          <a:prstGeom prst="ellipse">
            <a:avLst/>
          </a:prstGeom>
          <a:solidFill>
            <a:srgbClr val="4A382E"/>
          </a:solidFill>
          <a:ln/>
        </p:spPr>
      </p:sp>
      <p:pic>
        <p:nvPicPr>
          <p:cNvPr id="16" name="Image 2" descr="preencoded.png">    </p:cNvPr>
          <p:cNvPicPr>
            <a:picLocks noChangeAspect="1"/>
          </p:cNvPicPr>
          <p:nvPr/>
        </p:nvPicPr>
        <p:blipFill>
          <a:blip r:embed="rId3"/>
          <a:stretch>
            <a:fillRect/>
          </a:stretch>
        </p:blipFill>
        <p:spPr>
          <a:xfrm>
            <a:off x="8477220" y="1875252"/>
            <a:ext cx="254569" cy="254569"/>
          </a:xfrm>
          <a:prstGeom prst="rect">
            <a:avLst/>
          </a:prstGeom>
        </p:spPr>
      </p:pic>
      <p:sp>
        <p:nvSpPr>
          <p:cNvPr id="17" name="Text 12"/>
          <p:cNvSpPr txBox="1"/>
          <p:nvPr/>
        </p:nvSpPr>
        <p:spPr>
          <a:xfrm>
            <a:off x="9015984" y="1828800"/>
            <a:ext cx="2468880" cy="320040"/>
          </a:xfrm>
          <a:prstGeom prst="rect">
            <a:avLst/>
          </a:prstGeom>
          <a:noFill/>
          <a:ln/>
        </p:spPr>
        <p:txBody>
          <a:bodyPr wrap="square" lIns="0" tIns="0" rIns="0" bIns="0" rtlCol="0" anchor="ctr"/>
          <a:lstStyle/>
          <a:p>
            <a:pPr indent="0" marL="0">
              <a:buNone/>
            </a:pPr>
            <a:r>
              <a:rPr lang="en-US" sz="1500" b="1" dirty="0">
                <a:solidFill>
                  <a:srgbClr val="2D2A26"/>
                </a:solidFill>
                <a:latin typeface="Cambria" pitchFamily="34" charset="0"/>
                <a:ea typeface="Cambria" pitchFamily="34" charset="-122"/>
                <a:cs typeface="Cambria" pitchFamily="34" charset="-120"/>
              </a:rPr>
              <a:t>The free floor</a:t>
            </a:r>
            <a:endParaRPr lang="en-US" sz="1500" dirty="0"/>
          </a:p>
        </p:txBody>
      </p:sp>
      <p:sp>
        <p:nvSpPr>
          <p:cNvPr id="18" name="Text 13"/>
          <p:cNvSpPr txBox="1"/>
          <p:nvPr/>
        </p:nvSpPr>
        <p:spPr>
          <a:xfrm>
            <a:off x="8339328" y="2286000"/>
            <a:ext cx="3035808" cy="3017520"/>
          </a:xfrm>
          <a:prstGeom prst="rect">
            <a:avLst/>
          </a:prstGeom>
          <a:noFill/>
          <a:ln/>
        </p:spPr>
        <p:txBody>
          <a:bodyPr wrap="square" lIns="0" tIns="0" rIns="0" bIns="0" rtlCol="0" anchor="ctr"/>
          <a:lstStyle/>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Petzify “PawDoc” AI — free, 24/7</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Wagr “Toto” AI — free</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Omelo AI triage — free, “never gated”</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Free ask-a-vet text (MyFurries, Wagr)</a:t>
            </a:r>
            <a:endParaRPr lang="en-US" sz="1150" dirty="0"/>
          </a:p>
          <a:p>
            <a:pPr marL="342900" indent="-342900">
              <a:spcAft>
                <a:spcPts val="400"/>
              </a:spcAft>
              <a:buSzPct val="100000"/>
              <a:buChar char="•"/>
            </a:pPr>
            <a:r>
              <a:rPr lang="en-US" sz="1150" dirty="0">
                <a:solidFill>
                  <a:srgbClr val="2D2A26"/>
                </a:solidFill>
                <a:latin typeface="Calibri" pitchFamily="34" charset="0"/>
                <a:ea typeface="Calibri" pitchFamily="34" charset="-122"/>
                <a:cs typeface="Calibri" pitchFamily="34" charset="-120"/>
              </a:rPr>
              <a:t>HDFC ERGO policy bundles 4 audio + 2 video vet consults</a:t>
            </a:r>
            <a:endParaRPr lang="en-US" sz="1150" dirty="0"/>
          </a:p>
          <a:p>
            <a:pPr marL="342900" indent="-342900">
              <a:buSzPct val="100000"/>
              <a:buChar char="•"/>
            </a:pPr>
            <a:r>
              <a:rPr lang="en-US" sz="1150" dirty="0">
                <a:solidFill>
                  <a:srgbClr val="2D2A26"/>
                </a:solidFill>
                <a:latin typeface="Calibri" pitchFamily="34" charset="0"/>
                <a:ea typeface="Calibri" pitchFamily="34" charset="-122"/>
                <a:cs typeface="Calibri" pitchFamily="34" charset="-120"/>
              </a:rPr>
              <a:t>ChatGPT / Gemini — free, photos, voice, every Indian language</a:t>
            </a:r>
            <a:endParaRPr lang="en-US" sz="1150" dirty="0"/>
          </a:p>
        </p:txBody>
      </p:sp>
      <p:sp>
        <p:nvSpPr>
          <p:cNvPr id="19" name="Shape 14"/>
          <p:cNvSpPr/>
          <p:nvPr/>
        </p:nvSpPr>
        <p:spPr>
          <a:xfrm>
            <a:off x="548640" y="5669280"/>
            <a:ext cx="11091672" cy="777240"/>
          </a:xfrm>
          <a:prstGeom prst="roundRect">
            <a:avLst>
              <a:gd name="adj" fmla="val 10588"/>
            </a:avLst>
          </a:prstGeom>
          <a:solidFill>
            <a:srgbClr val="3B2A22"/>
          </a:solidFill>
          <a:ln/>
          <a:effectLst>
            <a:outerShdw sx="100000" sy="100000" kx="0" ky="0" algn="bl" rotWithShape="0" blurRad="76200" dist="25400" dir="5400000">
              <a:srgbClr val="9C9284">
                <a:alpha val="25000"/>
              </a:srgbClr>
            </a:outerShdw>
          </a:effectLst>
        </p:spPr>
      </p:sp>
      <p:sp>
        <p:nvSpPr>
          <p:cNvPr id="20" name="Text 15"/>
          <p:cNvSpPr txBox="1"/>
          <p:nvPr/>
        </p:nvSpPr>
        <p:spPr>
          <a:xfrm>
            <a:off x="841248" y="5852160"/>
            <a:ext cx="10515600" cy="457200"/>
          </a:xfrm>
          <a:prstGeom prst="rect">
            <a:avLst/>
          </a:prstGeom>
          <a:noFill/>
          <a:ln/>
        </p:spPr>
        <p:txBody>
          <a:bodyPr wrap="square" lIns="0" tIns="0" rIns="0" bIns="0"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A live human vet costs ₹149. Free AI already exists. </a:t>
            </a:r>
            <a:pPr indent="0" marL="0">
              <a:buNone/>
            </a:pPr>
            <a:r>
              <a:rPr lang="en-US" sz="1450" dirty="0">
                <a:solidFill>
                  <a:srgbClr val="E7E8D1"/>
                </a:solidFill>
                <a:latin typeface="Calibri" pitchFamily="34" charset="0"/>
                <a:ea typeface="Calibri" pitchFamily="34" charset="-122"/>
                <a:cs typeface="Calibri" pitchFamily="34" charset="-120"/>
              </a:rPr>
              <a:t>A paid AI answer must live under ~₹99 — and justify existing at all.</a:t>
            </a:r>
            <a:endParaRPr lang="en-US" sz="1450" dirty="0"/>
          </a:p>
        </p:txBody>
      </p:sp>
      <p:sp>
        <p:nvSpPr>
          <p:cNvPr id="21" name="Text 16"/>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8</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292608"/>
            <a:ext cx="11064240" cy="274320"/>
          </a:xfrm>
          <a:prstGeom prst="rect">
            <a:avLst/>
          </a:prstGeom>
          <a:noFill/>
          <a:ln/>
        </p:spPr>
        <p:txBody>
          <a:bodyPr wrap="square" lIns="0" tIns="0" rIns="0" bIns="0" rtlCol="0" anchor="ctr"/>
          <a:lstStyle/>
          <a:p>
            <a:pPr indent="0" marL="0">
              <a:buNone/>
            </a:pPr>
            <a:r>
              <a:rPr lang="en-US" sz="1200" b="1" spc="200" kern="0" dirty="0">
                <a:solidFill>
                  <a:srgbClr val="B85042"/>
                </a:solidFill>
                <a:latin typeface="Calibri" pitchFamily="34" charset="0"/>
                <a:ea typeface="Calibri" pitchFamily="34" charset="-122"/>
                <a:cs typeface="Calibri" pitchFamily="34" charset="-120"/>
              </a:rPr>
              <a:t>COMPETITION · INDIA</a:t>
            </a:r>
            <a:endParaRPr lang="en-US" sz="1200" dirty="0"/>
          </a:p>
        </p:txBody>
      </p:sp>
      <p:sp>
        <p:nvSpPr>
          <p:cNvPr id="3" name="Text 1"/>
          <p:cNvSpPr txBox="1"/>
          <p:nvPr/>
        </p:nvSpPr>
        <p:spPr>
          <a:xfrm>
            <a:off x="548640" y="530352"/>
            <a:ext cx="11064240" cy="685800"/>
          </a:xfrm>
          <a:prstGeom prst="rect">
            <a:avLst/>
          </a:prstGeom>
          <a:noFill/>
          <a:ln/>
        </p:spPr>
        <p:txBody>
          <a:bodyPr wrap="square" lIns="0" tIns="0" rIns="0" bIns="0" rtlCol="0" anchor="ctr"/>
          <a:lstStyle/>
          <a:p>
            <a:pPr indent="0" marL="0">
              <a:buNone/>
            </a:pPr>
            <a:r>
              <a:rPr lang="en-US" sz="3000" b="1" dirty="0">
                <a:solidFill>
                  <a:srgbClr val="2D2A26"/>
                </a:solidFill>
                <a:latin typeface="Cambria" pitchFamily="34" charset="0"/>
                <a:ea typeface="Cambria" pitchFamily="34" charset="-122"/>
                <a:cs typeface="Cambria" pitchFamily="34" charset="-120"/>
              </a:rPr>
              <a:t>Funded funnels above, thin AI startups below, free everywhere</a:t>
            </a:r>
            <a:endParaRPr lang="en-US" sz="30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548640" y="1417320"/>
          <a:ext cx="11091672" cy="914400"/>
        </p:xfrm>
        <a:graphic>
          <a:graphicData uri="http://schemas.openxmlformats.org/drawingml/2006/table">
            <a:tbl>
              <a:tblPr/>
              <a:tblGrid>
                <a:gridCol w="1554480"/>
                <a:gridCol w="2286000"/>
                <a:gridCol w="1691640"/>
                <a:gridCol w="4142232"/>
                <a:gridCol w="1417320"/>
              </a:tblGrid>
              <a:tr h="475488">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Player</a:t>
                      </a:r>
                      <a:endParaRPr lang="en-US" sz="105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4A382E"/>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Model</a:t>
                      </a:r>
                      <a:endParaRPr lang="en-US" sz="105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4A382E"/>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Price</a:t>
                      </a:r>
                      <a:endParaRPr lang="en-US" sz="105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4A382E"/>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Depth — funding · scale · revenue</a:t>
                      </a:r>
                      <a:endParaRPr lang="en-US" sz="105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4A382E"/>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AI answers owner?</a:t>
                      </a:r>
                      <a:endParaRPr lang="en-US" sz="105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solidFill>
                      <a:srgbClr val="4A382E"/>
                    </a:solidFill>
                  </a:tcPr>
                </a:tc>
              </a:tr>
              <a:tr h="475488">
                <a:tc>
                  <a:txBody>
                    <a:bodyPr/>
                    <a:lstStyle/>
                    <a:p>
                      <a:pPr indent="0" marL="0">
                        <a:buNone/>
                      </a:pPr>
                      <a:r>
                        <a:rPr lang="en-US" sz="1000" b="1" dirty="0">
                          <a:solidFill>
                            <a:srgbClr val="2D2A26"/>
                          </a:solidFill>
                          <a:latin typeface="Calibri" pitchFamily="34" charset="0"/>
                          <a:ea typeface="Calibri" pitchFamily="34" charset="-122"/>
                          <a:cs typeface="Calibri" pitchFamily="34" charset="-120"/>
                        </a:rPr>
                        <a:t>Vetic</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Clinics + AI triage funnel</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Consult from ₹799</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$40 M (Jun 2026, Bessemer) · 65+ clinics, 11 cities · revenue not public</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Triage only → clinic</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r>
              <a:tr h="475488">
                <a:tc>
                  <a:txBody>
                    <a:bodyPr/>
                    <a:lstStyle/>
                    <a:p>
                      <a:pPr indent="0" marL="0">
                        <a:buNone/>
                      </a:pPr>
                      <a:r>
                        <a:rPr lang="en-US" sz="1000" b="1" dirty="0">
                          <a:solidFill>
                            <a:srgbClr val="2D2A26"/>
                          </a:solidFill>
                          <a:latin typeface="Calibri" pitchFamily="34" charset="0"/>
                          <a:ea typeface="Calibri" pitchFamily="34" charset="-122"/>
                          <a:cs typeface="Calibri" pitchFamily="34" charset="-120"/>
                        </a:rPr>
                        <a:t>Supertails</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E-commerce + human tele-vet</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₹599 online (first free)</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$57.6 M total · FY25 revenue ₹108.3 cr, vet services ₹2.65 cr, loss ₹52.5 cr</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No — human vets</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r>
              <a:tr h="475488">
                <a:tc>
                  <a:txBody>
                    <a:bodyPr/>
                    <a:lstStyle/>
                    <a:p>
                      <a:pPr indent="0" marL="0">
                        <a:buNone/>
                      </a:pPr>
                      <a:r>
                        <a:rPr lang="en-US" sz="1000" b="1" dirty="0">
                          <a:solidFill>
                            <a:srgbClr val="2D2A26"/>
                          </a:solidFill>
                          <a:latin typeface="Calibri" pitchFamily="34" charset="0"/>
                          <a:ea typeface="Calibri" pitchFamily="34" charset="-122"/>
                          <a:cs typeface="Calibri" pitchFamily="34" charset="-120"/>
                        </a:rPr>
                        <a:t>Wiggles</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D2C products + vet-on-call</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₹399 / consult</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$9.6 M · FY23 revenue ₹27.7 cr</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No</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r>
              <a:tr h="475488">
                <a:tc>
                  <a:txBody>
                    <a:bodyPr/>
                    <a:lstStyle/>
                    <a:p>
                      <a:pPr indent="0" marL="0">
                        <a:buNone/>
                      </a:pPr>
                      <a:r>
                        <a:rPr lang="en-US" sz="1000" b="1" dirty="0">
                          <a:solidFill>
                            <a:srgbClr val="2D2A26"/>
                          </a:solidFill>
                          <a:latin typeface="Calibri" pitchFamily="34" charset="0"/>
                          <a:ea typeface="Calibri" pitchFamily="34" charset="-122"/>
                          <a:cs typeface="Calibri" pitchFamily="34" charset="-120"/>
                        </a:rPr>
                        <a:t>Tata 1mg · Practo</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Super-app add-ons</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per consult</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Corporate reach; pet verticals launched 2021–25</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No</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r>
              <a:tr h="475488">
                <a:tc>
                  <a:txBody>
                    <a:bodyPr/>
                    <a:lstStyle/>
                    <a:p>
                      <a:pPr indent="0" marL="0">
                        <a:buNone/>
                      </a:pPr>
                      <a:r>
                        <a:rPr lang="en-US" sz="1000" b="1" dirty="0">
                          <a:solidFill>
                            <a:srgbClr val="2D2A26"/>
                          </a:solidFill>
                          <a:latin typeface="Calibri" pitchFamily="34" charset="0"/>
                          <a:ea typeface="Calibri" pitchFamily="34" charset="-122"/>
                          <a:cs typeface="Calibri" pitchFamily="34" charset="-120"/>
                        </a:rPr>
                        <a:t>Omelo</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AI-first triage + India vet consults</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Free AI · ₹349–499 consult</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Funding n/f · claims 200k+ conversations, 15+ countries · 10+ Indian languages</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Yes — free</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r>
              <a:tr h="475488">
                <a:tc>
                  <a:txBody>
                    <a:bodyPr/>
                    <a:lstStyle/>
                    <a:p>
                      <a:pPr indent="0" marL="0">
                        <a:buNone/>
                      </a:pPr>
                      <a:r>
                        <a:rPr lang="en-US" sz="1000" b="1" dirty="0">
                          <a:solidFill>
                            <a:srgbClr val="2D2A26"/>
                          </a:solidFill>
                          <a:latin typeface="Calibri" pitchFamily="34" charset="0"/>
                          <a:ea typeface="Calibri" pitchFamily="34" charset="-122"/>
                          <a:cs typeface="Calibri" pitchFamily="34" charset="-120"/>
                        </a:rPr>
                        <a:t>Petraah “Mitra”</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AI-first companion</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₹199–799 / month</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Launched Jun 2026 · no funding or users published · 12 Indian languages</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Yes — subscription</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r>
              <a:tr h="475488">
                <a:tc>
                  <a:txBody>
                    <a:bodyPr/>
                    <a:lstStyle/>
                    <a:p>
                      <a:pPr indent="0" marL="0">
                        <a:buNone/>
                      </a:pPr>
                      <a:r>
                        <a:rPr lang="en-US" sz="1000" b="1" dirty="0">
                          <a:solidFill>
                            <a:srgbClr val="2D2A26"/>
                          </a:solidFill>
                          <a:latin typeface="Calibri" pitchFamily="34" charset="0"/>
                          <a:ea typeface="Calibri" pitchFamily="34" charset="-122"/>
                          <a:cs typeface="Calibri" pitchFamily="34" charset="-120"/>
                        </a:rPr>
                        <a:t>Long tail</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Petzify PawDoc, Wagr Toto, VOSD AI, MimiBowBow</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Free / bundled</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No funding, users or revenue published for any of them</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2D2A26"/>
                          </a:solidFill>
                          <a:latin typeface="Calibri" pitchFamily="34" charset="0"/>
                          <a:ea typeface="Calibri" pitchFamily="34" charset="-122"/>
                          <a:cs typeface="Calibri" pitchFamily="34" charset="-120"/>
                        </a:rPr>
                        <a:t>Yes — free</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r>
              <a:tr h="475488">
                <a:tc>
                  <a:txBody>
                    <a:bodyPr/>
                    <a:lstStyle/>
                    <a:p>
                      <a:pPr indent="0" marL="0">
                        <a:buNone/>
                      </a:pPr>
                      <a:r>
                        <a:rPr lang="en-US" sz="1000" b="1" dirty="0">
                          <a:solidFill>
                            <a:srgbClr val="8F3A30"/>
                          </a:solidFill>
                          <a:latin typeface="Calibri" pitchFamily="34" charset="0"/>
                          <a:ea typeface="Calibri" pitchFamily="34" charset="-122"/>
                          <a:cs typeface="Calibri" pitchFamily="34" charset="-120"/>
                        </a:rPr>
                        <a:t>ChatGPT · Gemini</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8F3A30"/>
                          </a:solidFill>
                          <a:latin typeface="Calibri" pitchFamily="34" charset="0"/>
                          <a:ea typeface="Calibri" pitchFamily="34" charset="-122"/>
                          <a:cs typeface="Calibri" pitchFamily="34" charset="-120"/>
                        </a:rPr>
                        <a:t>The real substitute</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8F3A30"/>
                          </a:solidFill>
                          <a:latin typeface="Calibri" pitchFamily="34" charset="0"/>
                          <a:ea typeface="Calibri" pitchFamily="34" charset="-122"/>
                          <a:cs typeface="Calibri" pitchFamily="34" charset="-120"/>
                        </a:rPr>
                        <a:t>Free</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dirty="0">
                          <a:solidFill>
                            <a:srgbClr val="8F3A30"/>
                          </a:solidFill>
                          <a:latin typeface="Calibri" pitchFamily="34" charset="0"/>
                          <a:ea typeface="Calibri" pitchFamily="34" charset="-122"/>
                          <a:cs typeface="Calibri" pitchFamily="34" charset="-120"/>
                        </a:rPr>
                        <a:t>1 in 4 US pet parents already use AI for pet health (MetLife, n=1,000, Apr 2026); viral India press celebrates it</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c>
                  <a:txBody>
                    <a:bodyPr/>
                    <a:lstStyle/>
                    <a:p>
                      <a:pPr indent="0" marL="0">
                        <a:buNone/>
                      </a:pPr>
                      <a:r>
                        <a:rPr lang="en-US" sz="1000" b="1" dirty="0">
                          <a:solidFill>
                            <a:srgbClr val="8F3A30"/>
                          </a:solidFill>
                          <a:latin typeface="Calibri" pitchFamily="34" charset="0"/>
                          <a:ea typeface="Calibri" pitchFamily="34" charset="-122"/>
                          <a:cs typeface="Calibri" pitchFamily="34" charset="-120"/>
                        </a:rPr>
                        <a:t>Yes — everything</a:t>
                      </a:r>
                      <a:endParaRPr lang="en-US" sz="1000" dirty="0">
                        <a:latin typeface="Calibri" charset="0"/>
                        <a:ea typeface="Calibri" charset="0"/>
                        <a:cs typeface="Calibri" charset="0"/>
                      </a:endParaRPr>
                    </a:p>
                  </a:txBody>
                  <a:tcPr marL="54864" marR="54864" marT="54864" marB="54864" anchor="ctr">
                    <a:lnL w="9525" cap="flat" cmpd="sng" algn="ctr">
                      <a:solidFill>
                        <a:srgbClr val="DDD6CC"/>
                      </a:solidFill>
                      <a:prstDash val="solid"/>
                      <a:round/>
                      <a:headEnd type="none" w="med" len="med"/>
                      <a:tailEnd type="none" w="med" len="med"/>
                    </a:lnL>
                    <a:lnR w="9525" cap="flat" cmpd="sng" algn="ctr">
                      <a:solidFill>
                        <a:srgbClr val="DDD6CC"/>
                      </a:solidFill>
                      <a:prstDash val="solid"/>
                      <a:round/>
                      <a:headEnd type="none" w="med" len="med"/>
                      <a:tailEnd type="none" w="med" len="med"/>
                    </a:lnR>
                    <a:lnT w="9525" cap="flat" cmpd="sng" algn="ctr">
                      <a:solidFill>
                        <a:srgbClr val="DDD6CC"/>
                      </a:solidFill>
                      <a:prstDash val="solid"/>
                      <a:round/>
                      <a:headEnd type="none" w="med" len="med"/>
                      <a:tailEnd type="none" w="med" len="med"/>
                    </a:lnT>
                    <a:lnB w="9525" cap="flat" cmpd="sng" algn="ctr">
                      <a:solidFill>
                        <a:srgbClr val="DDD6CC"/>
                      </a:solidFill>
                      <a:prstDash val="solid"/>
                      <a:round/>
                      <a:headEnd type="none" w="med" len="med"/>
                      <a:tailEnd type="none" w="med" len="med"/>
                    </a:lnB>
                  </a:tcPr>
                </a:tc>
              </a:tr>
            </a:tbl>
          </a:graphicData>
        </a:graphic>
      </p:graphicFrame>
      <p:sp>
        <p:nvSpPr>
          <p:cNvPr id="5" name="Text 2"/>
          <p:cNvSpPr txBox="1"/>
          <p:nvPr/>
        </p:nvSpPr>
        <p:spPr>
          <a:xfrm>
            <a:off x="548640" y="6172200"/>
            <a:ext cx="11064240" cy="320040"/>
          </a:xfrm>
          <a:prstGeom prst="rect">
            <a:avLst/>
          </a:prstGeom>
          <a:noFill/>
          <a:ln/>
        </p:spPr>
        <p:txBody>
          <a:bodyPr wrap="square" lIns="0" tIns="0" rIns="0" bIns="0" rtlCol="0" anchor="ctr"/>
          <a:lstStyle/>
          <a:p>
            <a:pPr indent="0" marL="0">
              <a:buNone/>
            </a:pPr>
            <a:r>
              <a:rPr lang="en-US" sz="1000" i="1" dirty="0">
                <a:solidFill>
                  <a:srgbClr val="7A736B"/>
                </a:solidFill>
                <a:latin typeface="Calibri" pitchFamily="34" charset="0"/>
                <a:ea typeface="Calibri" pitchFamily="34" charset="-122"/>
                <a:cs typeface="Calibri" pitchFamily="34" charset="-120"/>
              </a:rPr>
              <a:t>“AI answers owner” = software replies directly, no vet signing. Vet marketplaces are listed as what they are — not AI competitors.</a:t>
            </a:r>
            <a:endParaRPr lang="en-US" sz="1000" dirty="0"/>
          </a:p>
        </p:txBody>
      </p:sp>
      <p:sp>
        <p:nvSpPr>
          <p:cNvPr id="6" name="Text 3"/>
          <p:cNvSpPr txBox="1"/>
          <p:nvPr/>
        </p:nvSpPr>
        <p:spPr>
          <a:xfrm>
            <a:off x="8595360" y="6528816"/>
            <a:ext cx="3017520" cy="228600"/>
          </a:xfrm>
          <a:prstGeom prst="rect">
            <a:avLst/>
          </a:prstGeom>
          <a:noFill/>
          <a:ln/>
        </p:spPr>
        <p:txBody>
          <a:bodyPr wrap="square" lIns="0" tIns="0" rIns="0" bIns="0" rtlCol="0" anchor="ctr"/>
          <a:lstStyle/>
          <a:p>
            <a:pPr algn="r" indent="0" marL="0">
              <a:buNone/>
            </a:pPr>
            <a:r>
              <a:rPr lang="en-US" sz="800" dirty="0">
                <a:solidFill>
                  <a:srgbClr val="7A736B"/>
                </a:solidFill>
                <a:latin typeface="Calibri" pitchFamily="34" charset="0"/>
                <a:ea typeface="Calibri" pitchFamily="34" charset="-122"/>
                <a:cs typeface="Calibri" pitchFamily="34" charset="-120"/>
              </a:rPr>
              <a:t>Ask Doggo · India research readout · Aug 2026 · 9</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2026-08-31T05:07:59Z</dcterms:created>
  <dcterms:modified xsi:type="dcterms:W3CDTF">2026-08-31T05:07:59Z</dcterms:modified>
</cp:coreProperties>
</file>